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2.xml" ContentType="application/inkml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4"/>
  </p:notesMasterIdLst>
  <p:sldIdLst>
    <p:sldId id="505" r:id="rId2"/>
    <p:sldId id="257" r:id="rId3"/>
    <p:sldId id="556" r:id="rId4"/>
    <p:sldId id="558" r:id="rId5"/>
    <p:sldId id="560" r:id="rId6"/>
    <p:sldId id="258" r:id="rId7"/>
    <p:sldId id="461" r:id="rId8"/>
    <p:sldId id="456" r:id="rId9"/>
    <p:sldId id="451" r:id="rId10"/>
    <p:sldId id="516" r:id="rId11"/>
    <p:sldId id="326" r:id="rId12"/>
    <p:sldId id="458" r:id="rId13"/>
    <p:sldId id="455" r:id="rId14"/>
    <p:sldId id="271" r:id="rId15"/>
    <p:sldId id="506" r:id="rId16"/>
    <p:sldId id="478" r:id="rId17"/>
    <p:sldId id="457" r:id="rId18"/>
    <p:sldId id="519" r:id="rId19"/>
    <p:sldId id="504" r:id="rId20"/>
    <p:sldId id="476" r:id="rId21"/>
    <p:sldId id="301" r:id="rId22"/>
    <p:sldId id="517" r:id="rId23"/>
    <p:sldId id="460" r:id="rId24"/>
    <p:sldId id="555" r:id="rId25"/>
    <p:sldId id="308" r:id="rId26"/>
    <p:sldId id="311" r:id="rId27"/>
    <p:sldId id="310" r:id="rId28"/>
    <p:sldId id="464" r:id="rId29"/>
    <p:sldId id="514" r:id="rId30"/>
    <p:sldId id="480" r:id="rId31"/>
    <p:sldId id="481" r:id="rId32"/>
    <p:sldId id="483" r:id="rId33"/>
    <p:sldId id="515" r:id="rId34"/>
    <p:sldId id="486" r:id="rId35"/>
    <p:sldId id="487" r:id="rId36"/>
    <p:sldId id="489" r:id="rId37"/>
    <p:sldId id="518" r:id="rId38"/>
    <p:sldId id="499" r:id="rId39"/>
    <p:sldId id="553" r:id="rId40"/>
    <p:sldId id="520" r:id="rId41"/>
    <p:sldId id="521" r:id="rId42"/>
    <p:sldId id="500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50C8"/>
    <a:srgbClr val="975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5" autoAdjust="0"/>
    <p:restoredTop sz="93661" autoAdjust="0"/>
  </p:normalViewPr>
  <p:slideViewPr>
    <p:cSldViewPr snapToGrid="0">
      <p:cViewPr varScale="1">
        <p:scale>
          <a:sx n="87" d="100"/>
          <a:sy n="87" d="100"/>
        </p:scale>
        <p:origin x="60" y="69"/>
      </p:cViewPr>
      <p:guideLst/>
    </p:cSldViewPr>
  </p:slideViewPr>
  <p:outlineViewPr>
    <p:cViewPr>
      <p:scale>
        <a:sx n="33" d="100"/>
        <a:sy n="33" d="100"/>
      </p:scale>
      <p:origin x="0" y="-6525"/>
    </p:cViewPr>
  </p:outlineViewPr>
  <p:notesTextViewPr>
    <p:cViewPr>
      <p:scale>
        <a:sx n="133" d="100"/>
        <a:sy n="133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03.93701" units="1/cm"/>
          <inkml:channelProperty channel="Y" name="resolution" value="1343.97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8-26T20:12:09.75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4800" units="cm"/>
          <inkml:channel name="Y" type="integer" max="1800" units="cm"/>
          <inkml:channel name="T" type="integer" max="2.14748E9" units="dev"/>
        </inkml:traceFormat>
        <inkml:channelProperties>
          <inkml:channelProperty channel="X" name="resolution" value="158.9404" units="1/cm"/>
          <inkml:channelProperty channel="Y" name="resolution" value="95.2381" units="1/cm"/>
          <inkml:channelProperty channel="T" name="resolution" value="1" units="1/dev"/>
        </inkml:channelProperties>
      </inkml:inkSource>
      <inkml:timestamp xml:id="ts1" timeString="2024-08-26T20:12:10.385"/>
    </inkml:context>
  </inkml:definitions>
  <inkml:trace contextRef="#ctx0" brushRef="#br0">13487 16452 71 0,'0'0'6'0,"0"-19"5"0,0 19-8 0,-19-37 3 0,19 37-4 0,0-37 7 15,-20 37-6-15,20-19 1 16,-16 2-2-16,-7 17-2 0,23-17 1 0,-16 17 0 0,-3-20-1 0,19 20 1 15,-17 0-2-15,17-19 1 0,-19 19 0 0,19 0 0 16,0 0 1-16,-17 0-1 0,-2-17 1 16,19 17-1-16,0 0 1 0,-20-20-1 0,20 20 0 0,-16 0 4 15,16-16 6-15,-23 16-4 0,4 0 8 0,19 0 0 16,-17 0-7-16,1 0 8 0,-20-21 11 0,-39 21 17 16,36-17-24-16,4 17 5 15,-1-19-9-15,0 19 1 0,-6-17-2 0,-11-3 5 16,18 20-14-16,15-19-1 0,-16 19 1 0,-5-17 0 15,24 17-2-15,-35-20 3 0,52 20-3 16,-36 0 3-16,16-17-1 0,1 17-2 0,2 0 2 0,-5 0-2 16,5 0 4-16,17 0-3 0,-19 0-2 15,19 0 0-15,0 0 4 0,19 0 6 16,-2 0-6-16,22 0 1 0,36 17 1 16,-23-17-6-16,117 20 3 0,-39-3-2 0,-61-17-2 15,175 0 3-15,107 0-5 0,-260 0 2 16,75-17 2-16,17-3 0 0,77 3-8 15,50-3 2-15,-161 3 2 0,17-2 1 16,36-18 1-16,-72 0-1 0,0 18 1 16,144-54 2-16,-124 17-2 0,-92 56-1 15,144-91 3-15,-111 34 6 16,-58 57-4-16,9-56 11 0,-23 40-2 16,-19-21 8-16,-77 0-14 15,5 37-5-15,16-20-2 0,-18 20-1 0,-311-16-10 16,288 16 11-16,-121 0 11 0,126 0-11 0,-132 16-1 15,22 4 2-15,0-2 0 0,-113 18-6 0,226 0 3 16,-8-36-1-16,-69 40-2 0,-19-6 3 0,-141 42 1 16,118-40-5-16,139-18 2 0,14 0 1 0,-172 20-10 15,174-19 10-15,-60-2-6 0,44 3 1 16,13 16 0-16,56-36 4 0,-19 18-5 16,19 1 4-16,39-19 5 0,-23 0 1 15,170 20 3-15,-98-40-3 0,156 1 0 0,-137 1 0 0,24-1-1 16,239 2 4-16,-112-3-3 0,-1 3 2 15,3-2 0-15,-149-1-2 0,146 20 1 0,-16-18-1 0,-39 18-2 16,-17 0 4-16,-94-18-2 0,150 18 5 0,-188 0-4 16,96 0 3-16,-74-18-2 0,-39 18-2 15,-36 0-1-15,19 0 1 0,-2 0 8 16,-34 0-6-16,17 0-3 0,-36 0 0 0,17 0 0 0,-128 0 0 16,50 0-1-16,-323 0-1 0,104-17 6 0,42 17-1 15,144 0-4-15,-19 0-1 0,-333 0 5 0,394 0-6 16,-189 35 2-16,203 1 1 0,-128 40-10 15,143-59-4-15,24 20 4 0,35 2-12 0,-17 14-30 16,17-16 29-16,36-17-32 0,-36-3 21 0,39 2-8 0,33 37-123 16,-36-56 111-16,38 38 7 0</inkml:trace>
  <inkml:trace contextRef="#ctx1" brushRef="#br0">14831 15897 0</inkml:trace>
  <inkml:trace contextRef="#ctx0" brushRef="#br0" timeOffset="1299.73">12452 15345 134 0,'-16'0'55'0,"16"0"14"15,0 0-54-15,-20 37 24 0,20-37-29 16,0 17 8-16,-19 3-2 0,19 0 8 16,0-4-10-16,-17 4 5 0,17-20-14 0,0 18 9 15,0-18-3-15,0 0-8 16,0 0 6-16,0-18 3 0,0-18-3 0,17-4 1 15,-17 23-7-15,19-20 8 0,-19 37-7 0,20-36-3 16,-4-20 12-16,-16 36-9 0,20-34 1 16,-20 35-3-16,0 2 0 0,16-39 3 0,3 19-1 0,-19 20-2 15,17-39 0-15,-17-1-1 0,39-72 4 0,-39 112-5 16,19-39 1-16,-19 20 6 0,20-2 3 16,-20 38-10-16,0-18 0 0,0 18 1 0,16 0-4 15,-16 0 0-15,20 18-2 0,-20-18 6 16,0 18-2-16,16 2 1 0,-16-1-1 0,19 18 1 0,15 35 2 15,7-15-4-15,-5-4 1 0,0 21 1 0,36 55-1 16,-50-92 1-16,14 36-2 0,-16-17-7 16,-1-18 4-16,-2 17-10 0,2-18-13 0,-19-1-10 15,16-16-2-15,-16-20 19 0,0 18-22 0,0 1-10 16,0-2-46-16,0-17 34 0,0 0 3 16,-16 0 51-16</inkml:trace>
  <inkml:trace contextRef="#ctx0" brushRef="#br0" timeOffset="1451.05">12618 15309 71 0,'-16'0'64'0,"-4"-20"15"0,1 20-53 16,19 0-2-16,-17-16 16 0,-5 16-24 0,22 0 0 0,-17 0 19 16,17 0-26-16,-19 0-2 0,3 0 10 0,16 0-15 15,0 0 0-15,0 0 3 0,0 0 0 0,16 0-2 16,3 0 1-16,56 0-1 16,-55 0-4-16,32 0 0 0,-52 0-3 15,75 0-108-15,-36 0 18 0,-3 0-32 16</inkml:trace>
  <inkml:trace contextRef="#ctx0" brushRef="#br0" timeOffset="1699.76">13207 14867 86 0,'0'0'39'0,"0"0"15"0,0-20 41 16,0-17-10-16,-16 18-54 0,16 19-23 16,-19-37 18-16,19 37-20 15,0-16 14-15,-17 16-12 0,17 0-8 16,-19 0 4-16,19 16-2 0,-36 21 10 0,36-18-11 0,-20 18 1 15,-2-17 1-15,-11 126 6 32,14-109-6-32,19 20-3 0,0-57 2 15,0 36 1-15,0-36-3 0,0 36 5 16,0 1-5-16,0 0-1 16,-17-1-28-16,-2 2-41 15,19-38 35-15,-20 18-198 0,4-18 127 16</inkml:trace>
  <inkml:trace contextRef="#ctx0" brushRef="#br0" timeOffset="1983.67">13725 14774 66 0,'-19'0'39'0,"19"17"18"0,0-17 13 15,-17 19 12-15,-19 18-29 16,17 20-22 0,-1-21-9-16,-2-36-13 0,5 54 12 15,1 19-6-15,16-33 2 16,16-4 1 0,1 0-6-16,-17-36-10 0,22 37 4 15,-22 0-2-15,0-17-3 16,-22 16-4-16,-11 0-39 15,33-18 19-15,-72 58-316 16</inkml:trace>
  <inkml:trace contextRef="#ctx0" brushRef="#br0" timeOffset="2299.57">14021 15013 74 0,'0'0'67'0,"-19"0"53"16,19 0-33-1,0 0-71-15,-36 20 38 0,-3-3-35 16,39-17-15-16,-36 93 10 0,19-39-6 16,-2 22-4-16,19-60-3 15,-19 77-2-15,19-36 7 16,19-21 13-16,17-36 14 15,0-20-9-15,-36-16-19 16,16-1 8-16,7 0-10 0,-4-55 6 16,-2 72-4-16,-17-53-3 0,19 0-17 15,-19 73 3-15,0-37-137 16,0 20-22-16,0 17 126 0,0 0-57 16,0 17 84-16</inkml:trace>
  <inkml:trace contextRef="#ctx0" brushRef="#br0" timeOffset="2649.69">14477 15033 76 0,'0'0'67'0,"0"0"-40"0,0 0 47 0,0 0-34 16,0 0 3-16,0 0-31 0,0-20 27 16,0 20-32-16,-16 0 22 0,16 0-2 15,-17 0-21-15,17 0 13 0,0 0-10 16,-19 0 11-16,2 20-5 16,-2-20-10-16,19 0 4 0,-17 17-5 15,-2-17 4-15,19 0-2 0,-36 37 6 0,14-1-2 16,5-16-7-16,-19 34 1 15,36-35-2-15,-19 38 1 0,19-57-3 16,0 72-3-16,0-35 2 0,0 0-6 16,0-17 0-16,0 53-67 0,19-73 47 0,-2 53-113 15,41-13-79-15,-22-40 121 16</inkml:trace>
  <inkml:trace contextRef="#ctx0" brushRef="#br0" timeOffset="2867.23">14796 15197 58 0,'0'0'16'0,"0"0"-1"0,0-18 48 15,0 18-1-15,0 0-48 0,0 0 0 16,0 0-2-16,0-19 13 0,0 19-13 0,0 0 14 0,0 0 6 16,0 0 1-16,0 0-17 0,0 19 26 0,0-1-19 15,0 1-13-15,0 18 6 0,0-17-5 0,0 16-8 16,-20 0 2-16,20-18-4 0,0 18-1 0,0 4-5 0,0-4-16 15,0 1-22-15,0-20 11 0,0 3-56 0,0-20-29 0,0 16 60 16,0-16-21-16,0 0 10 0</inkml:trace>
  <inkml:trace contextRef="#ctx0" brushRef="#br0" timeOffset="2984.61">14926 14701 143 0,'0'0'0'0,"0"0"106"0,0 0-62 0,0 0 21 0,0 0-14 0,0 0-31 0,0 0-1 15,0 0 9-15,0 0-12 0,0 17-9 0,0 19-4 16,0-16 1-16,0-3-4 0,0 2-3 0,-20 55-18 15,20-38-18-15,0-36 12 0,0 20-6 0,-19 17-58 0,19-37 37 0,0 36-49 16,0-16 65-16,0-20 11 0,0 17 2 0,0 0-20 0</inkml:trace>
  <inkml:trace contextRef="#ctx0" brushRef="#br0" timeOffset="3251.06">15072 14940 166 0,'0'0'0'0,"0"0"113"0,0 0-16 0,0 0-53 15,0-20-9-15,0 20-20 0,0 0-2 0,0 0-1 0,0 0-4 0,0 0 2 16,0 0-5-16,0 0-3 0,-19 0 3 0,19 0-4 0,0 20-3 15,0-3-1-15,0 3-1 0,0 16-5 0,0-36 4 0,0 54-4 16,0-34 4-16,0 36-10 0,0-20 7 0,0-18 6 16,0 1-1-16,0 18-1 0,0-17 3 0,19-4 1 0,-19 4 4 15,20-20 2-15,-4 18 23 0,4-18-23 0,-4-18 5 16,-16-2-10-16,20-16 4 0,-20 36-3 0,16-37-1 0,-16 0 0 16,22 18-1-16,-22 2 2 0,17-19-1 0,-17-4-1 0,0 6-1 0,19-5-1 15,-19 22 0-15,0-20-6 0,20 1 0 0,-4 36 1 16,-16-20 0-16,20 20 0 0,-20 0 5 0,16 0-11 15,-16 20 4-15,20-4-3 0,-20 4-3 0,16-3-20 0,-16 3 16 0,17-3-2 16,5 56-60-16,17-33 6 0,-23 13 5 0,4-34 42 16,-20 18 7-16,16-20 5 0,23 39-50 0</inkml:trace>
  <inkml:trace contextRef="#ctx0" brushRef="#br0" timeOffset="3452.28">15424 14738 151 0,'0'0'0'0,"0"0"167"0,-20 0-115 16,20 16-17-16,-19 4-10 0,19 16-9 0,0-36-9 16,-22 37 0-16,22-17 2 0,0-3-4 0,0 3 0 15,0 16 4-15,0-19-3 0,0 20 0 0,0 2-4 0,0-5 1 16,0-34-1-16,0 40 1 0,0-4-1 0,0-19-4 0,0 2 1 16,0 35-7-16,0-14-17 0,0-40 6 0,0 36-27 15,0-36 14-15,0 18-48 0,0-18 29 0,0 18-45 0,0-18 56 16,0-18-10-16,0 18-10 0</inkml:trace>
  <inkml:trace contextRef="#ctx0" brushRef="#br0" timeOffset="3555.26">15496 15033 74 0,'0'0'0'0,"0"0"56"16,0 0-44-16,0 17-5 0,0-17-2 0,0 37-1 0,0-17-6 0,0-4-1 16,-20 4-18-16,20-3-16 0,0 20 4 0,0-37-29 15</inkml:trace>
  <inkml:trace contextRef="#ctx0" brushRef="#br0" timeOffset="3917.59">15238 14682 75 0,'0'0'30'0,"0"19"-2"0,0-19 4 0,0 0-12 0,0 17 42 15,0-17-41-15,0 0 17 0,0 0-21 0,0 20 14 0,0-4-2 16,0 4-15-16,0-3-2 0,0-17 2 0,0 19-3 0,0-1 9 0,0 21 1 15,0-2-4-15,0-21-10 0,0 21 9 0,0 0-12 16,0 19 5-16,0-19-7 0,0 19 1 0,-19 34 0 0,19-50-2 16,0 69 3-16,0-36-6 0,-17 1-14 0,17 2-20 15,0-60 6-15,-22 41-58 0,22-40 30 0,0 3-8 0,0-1-56 16,0-2 46-16,0-17 29 0</inkml:trace>
  <inkml:trace contextRef="#ctx0" brushRef="#br0" timeOffset="4203.1">15460 14957 156 0,'0'0'0'0,"0"0"106"0,0 0-44 0,0 20-23 0,0 16-12 0,0-36-16 16,0 37 4-16,0-37-8 0,0 57 8 0,16-21-9 15,-16 0-2-15,20-36-4 0,-1 37 2 0,-5 0 0 0,5-17-3 16,-19-4 0-16,22-16-1 0,-2 38 2 0,-4-20 1 0,4 0 0 16,-1-18 0-16,-2 0-1 0,-17 0 0 0,0 0 0 0,36 0-1 15,-20-18 1-15,-16 0 1 0,22 18-2 0,-2-38 0 0,-20 22 2 16,16-24-1-16,-16 40 1 0,0-17-1 0,0-20 1 0,20 1 1 15,-20 0 0-15,0 36 1 0,0-40 5 0,0 23 6 16,-20 0 0-16,20-3-2 0,-16 20-5 0,16 0 6 16,-42 0-5-16,42 0-1 0,-33 0 11 0,14 20-7 0,2-3-12 15,-2 20 13-15,-1-17-7 0,4 52 7 0,-4-35-9 0,-2 56 4 16,22-3-1-16,0-14 0 0,22-39-5 0,-2 0-2 16,71 35 8-16,-16-54-8 15,-20 2-14-15,72-1-140 16,-88-19 78-16,72 0-197 0,-75 0 168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03.93701" units="1/cm"/>
          <inkml:channelProperty channel="Y" name="resolution" value="1343.97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8-26T20:48:54.2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23705 11398 43 0,'0'0'20'0,"0"0"-12"0,0 0-1 0,0 0 9 16,0-17 69-1,0 17-55-15,-22-20-21 16,22 20 19-16,0 0-18 0,0 0 0 0,0 0 9 0,-17 0 8 16,17 0-19-16,0 0 1 0,0 0 13 0,-16 0-8 15,16 0-3-15,0 0-4 0,-20 20 13 16,20-20-17-16,0 0 1 0,-16 0 8 0,16 0-9 16,0 0-1-16,0 17 4 0,-20-17 4 0,1 19-1 15,2-19-5-15,17 0 2 0,-19 18-1 16,-3 0-2-16,3 2 2 0,19-20-2 15,-14 18-3-15,14 0 0 0,-20-18-1 0,1 18 2 0,19-18 0 0,0 20-1 16,-17-3-1-16,17-17 3 0,-19 37 0 0,19-18-3 0,0-19 2 16,-17 37 1-16,17-20-1 0,-19 39-3 15,19-37 2-15,0-1 2 0,0 19-2 0,0-18 0 0,0 17 0 16,0-16 0-16,0 16 2 0,0-18-3 0,0 1 1 16,0-1 2-16,19 1 1 0,-2 18-1 0,-17-37-3 15,19 36 0-15,17-18 2 0,-36-18-1 0,20 19 2 0,-6 0-3 16,5-19 2-16,-19 18 0 0,41 1 0 0,-24-19-1 0,2 17 0 15,17-17-1-15,-36 0 1 0,20 0 2 0,-4 20 0 0,1-20 1 16,-17 0-2-16,22 0-2 0,-3-20 3 0,-2 20-1 0,2-17 1 16,-19-2 1-16,20 1-2 0,-4-20-2 0,4 38 1 0,-4-35 1 15,-16-4 0-15,17 22 1 0,2-20-1 0,-19 18-1 0,22-18 2 16,-22 20-2-16,17-39 0 0,-17 37 1 0,0 1 0 0,19-38 0 16,-19 19-1-16,0 1 2 0,-19-20-1 0,19 38 0 15,0-1 1-15,0-18-1 0,-17 1 1 0,-5 18 1 0,3-2-2 16,19 2 4-16,-17 18-4 0,1-18 3 0,-4 18-2 15,-16 0 0-15,36 0-2 0,-36 0 2 0,36 18-2 16,-41-18-1-16,41 18 1 0,-33 2-1 0,13-2-1 16,4 0-6-16,-4-18-9 0,1 18-6 0,2-18-8 15,-2 20-8-15,19-20-9 0,-22 0-16 0,22 0-15 16,0 0-11-16,0 0 53 0,0 0-13 0,0-20-9 16</inkml:trace>
  <inkml:trace contextRef="#ctx0" brushRef="#br0" timeOffset="632.8">24610 11453 49 0,'0'0'12'0,"0"0"-5"0,0 0 19 16,0-18 3-16,0 18 65 16,0-18-39-16,-20 18-23 0,20-19 14 15,-22 19-9-15,22 0-28 0,-16 0 16 16,-37 19 36 0,14-19-46-16,23 18-7 15,-45 0 12-15,47 20-15 0,14-38-3 0,-19 18 0 16,-1 0 0-16,-16 19 9 0,20-18-2 0,-62 147 9 31,62-111-16-31,16-19-1 0,-20-17-2 0,20 37 1 16,0-19 1-16,0 0 0 0,0-20 1 0,20 22-2 0,-20-22 1 15,33 20-3-15,8 0 2 0,-41-18 1 0,36-2-5 16,0 3 7-16,-16-20-1 0,-20 0-1 0,33 0-2 0,8 0 3 16,-41 0-2-16,36-37 0 0,3 18 0 0,-3-37 1 0,-19 2 1 15,21 17-1-15,-2-37-2 0,-36 38 1 0,20-20 0 16,-1 19 0-16,-19-19 2 0,17 19 0 0,-17 18-2 0,0-17 0 15,0-1 1-15,0 19-2 0,-17-18 1 0,17 36 2 16,0-20-3-16,-19 2 1 0,-1 18 0 0,20-18-1 16,-16 0 1-16,-4 18-8 0,20 0 4 0,-22 0-4 0,22-20 3 15,-16 20-7-15,16 0 2 0,-17 0-10 0,17 20-9 0,0-20 10 16,0 18-3-16,-19 0-26 0,19 0-17 0,0 2 23 0,0 16-65 16,0 1 12-16,0 0-1 0</inkml:trace>
  <inkml:trace contextRef="#ctx0" brushRef="#br0" timeOffset="947.13">25069 11251 80 0,'0'0'71'0,"0"0"3"0,0 0-10 0,0-19-36 0,0 19 24 16,0 0-9-16,0-18-10 0,0 18-7 0,0 0-15 15,0 0 1-15,0 0 9 0,0 18-3 0,0-18-11 0,0 0-1 0,0 19 7 16,-19 17 0-16,19-16-4 0,0 16 0 0,0-18-7 16,0 19 2-16,-17-18 1 0,17-1-2 0,0 56 3 0,0 18-2 0,-19-55-2 15,19 55 1-15,0 1-1 0,0-1-1 0,0 19 0 16,0-57-2-16,-17 21-1 0,17 16-15 0,-19-16-21 15,19-20-25-15,0-19-37 0,0-16 34 0,0-2-90 16,0-18 90-16,0 18-48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ACADE-42CD-4373-8B7C-19750F136B2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8B426-A8DA-40FA-A162-35F53C70C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97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55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81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81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20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36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2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59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65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59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69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86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08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7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97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67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45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74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98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63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3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94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AE914-F342-412E-9B6A-1E0B8BCD92E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2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ilers.cool/syllabus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ilers.cool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pilers.cool/theory_review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ustomXml" Target="../ink/ink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Check-in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Review: Regular expressions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D6C3C-3DA2-42CA-9E71-CE24C7C7E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296" y="1353415"/>
            <a:ext cx="9967520" cy="5253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Write your name and answer the following on a piece of paper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941774-7AFD-4C0A-BBE1-3634032E1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8671" y="2189944"/>
            <a:ext cx="9374659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Explain the difference between the languages recognized by these regular expressions: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(cake)|(death)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cake|death</a:t>
            </a:r>
            <a:endParaRPr lang="en-US" altLang="en-US" dirty="0">
              <a:solidFill>
                <a:srgbClr val="44444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Create a regular expression that is as short as possible (in terms of characters used to write down the regular expression) but matches the same language as: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a|(aa)|(a*)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? operator is sometimes used to denote "zero or one" repetitions of its operand. As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example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a((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bc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)?)</a:t>
            </a:r>
            <a:r>
              <a:rPr lang="en-US" altLang="en-US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matches 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(0 repetitions of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bc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abc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(1 repetition of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bc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7432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Using the operators listed previously, change the above regular expression so that it doesn't use the ? operator but specifies the same language of strings. </a:t>
            </a: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Hint: you may use the empty string symbol ε in your answer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05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BA901D-B3AC-4C5D-A247-DA2931382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613" y="2316270"/>
            <a:ext cx="8922774" cy="38123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293CA33-1379-432B-A071-011D6BC0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  <a:noFill/>
          <a:ln w="12700">
            <a:noFill/>
          </a:ln>
        </p:spPr>
        <p:txBody>
          <a:bodyPr>
            <a:normAutofit fontScale="90000"/>
          </a:bodyPr>
          <a:lstStyle/>
          <a:p>
            <a:pPr algn="ctr">
              <a:lnSpc>
                <a:spcPct val="70000"/>
              </a:lnSpc>
            </a:pPr>
            <a: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About Me: The Job of a Professor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class: FAQ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7CDD2A4C-4AA0-4A7D-8595-6166CCF79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920" y="1477435"/>
            <a:ext cx="8093430" cy="701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The actual start of my job offer letter from KU: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65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150BB331-9B69-4BC3-A8B4-CED3DCCA1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852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I’m a Busy Little Honeybee!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Me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D04B5A88-FC16-4FFC-B3AD-9E6B482F6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1" y="1817238"/>
            <a:ext cx="5643879" cy="49023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 love my job!</a:t>
            </a:r>
          </a:p>
          <a:p>
            <a:r>
              <a:rPr lang="en-US" dirty="0"/>
              <a:t> But there is a lot of it</a:t>
            </a:r>
          </a:p>
          <a:p>
            <a:r>
              <a:rPr lang="en-US" dirty="0"/>
              <a:t>I’d happily spend 40hrs/</a:t>
            </a:r>
            <a:r>
              <a:rPr lang="en-US" dirty="0" err="1"/>
              <a:t>wk</a:t>
            </a:r>
            <a:r>
              <a:rPr lang="en-US" dirty="0"/>
              <a:t> just on this class</a:t>
            </a:r>
          </a:p>
          <a:p>
            <a:pPr marL="0" indent="0">
              <a:buNone/>
            </a:pPr>
            <a:r>
              <a:rPr lang="en-US" b="1" dirty="0"/>
              <a:t>Takeaways</a:t>
            </a:r>
          </a:p>
          <a:p>
            <a:r>
              <a:rPr lang="en-US" dirty="0"/>
              <a:t> Delays in email/grading can happen</a:t>
            </a:r>
          </a:p>
          <a:p>
            <a:r>
              <a:rPr lang="en-US" dirty="0"/>
              <a:t> </a:t>
            </a:r>
            <a:r>
              <a:rPr lang="en-US" strike="sngStrike" dirty="0"/>
              <a:t>I’m too busy to help?</a:t>
            </a:r>
          </a:p>
          <a:p>
            <a:r>
              <a:rPr lang="en-US" dirty="0"/>
              <a:t>Office hours are </a:t>
            </a:r>
            <a:r>
              <a:rPr lang="en-US" i="1" dirty="0"/>
              <a:t>just for you</a:t>
            </a:r>
          </a:p>
          <a:p>
            <a:r>
              <a:rPr lang="en-US" dirty="0"/>
              <a:t> I try to scale my help</a:t>
            </a:r>
          </a:p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0CF16E-A9F5-4C42-9DA1-E29363F8F325}"/>
              </a:ext>
            </a:extLst>
          </p:cNvPr>
          <p:cNvSpPr txBox="1"/>
          <p:nvPr/>
        </p:nvSpPr>
        <p:spPr>
          <a:xfrm>
            <a:off x="6456680" y="4880869"/>
            <a:ext cx="2228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No! I’m here 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for you!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6DE2708-3C55-4FE7-BF4B-71A240CEDD75}"/>
              </a:ext>
            </a:extLst>
          </p:cNvPr>
          <p:cNvSpPr/>
          <p:nvPr/>
        </p:nvSpPr>
        <p:spPr>
          <a:xfrm rot="543297">
            <a:off x="4463550" y="6035847"/>
            <a:ext cx="1761688" cy="220709"/>
          </a:xfrm>
          <a:custGeom>
            <a:avLst/>
            <a:gdLst>
              <a:gd name="connsiteX0" fmla="*/ 1761688 w 1761688"/>
              <a:gd name="connsiteY0" fmla="*/ 0 h 220709"/>
              <a:gd name="connsiteX1" fmla="*/ 1031845 w 1761688"/>
              <a:gd name="connsiteY1" fmla="*/ 201336 h 220709"/>
              <a:gd name="connsiteX2" fmla="*/ 0 w 1761688"/>
              <a:gd name="connsiteY2" fmla="*/ 201336 h 22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1688" h="220709">
                <a:moveTo>
                  <a:pt x="1761688" y="0"/>
                </a:moveTo>
                <a:cubicBezTo>
                  <a:pt x="1543574" y="83890"/>
                  <a:pt x="1325460" y="167780"/>
                  <a:pt x="1031845" y="201336"/>
                </a:cubicBezTo>
                <a:cubicBezTo>
                  <a:pt x="738230" y="234892"/>
                  <a:pt x="369115" y="218114"/>
                  <a:pt x="0" y="201336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C34D597-5A72-41A7-BCC4-6DB8271C98EF}"/>
              </a:ext>
            </a:extLst>
          </p:cNvPr>
          <p:cNvSpPr/>
          <p:nvPr/>
        </p:nvSpPr>
        <p:spPr>
          <a:xfrm rot="595491">
            <a:off x="4547021" y="4871192"/>
            <a:ext cx="1803633" cy="271775"/>
          </a:xfrm>
          <a:custGeom>
            <a:avLst/>
            <a:gdLst>
              <a:gd name="connsiteX0" fmla="*/ 1803633 w 1803633"/>
              <a:gd name="connsiteY0" fmla="*/ 145940 h 271775"/>
              <a:gd name="connsiteX1" fmla="*/ 1006678 w 1803633"/>
              <a:gd name="connsiteY1" fmla="*/ 3328 h 271775"/>
              <a:gd name="connsiteX2" fmla="*/ 0 w 1803633"/>
              <a:gd name="connsiteY2" fmla="*/ 271775 h 2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3633" h="271775">
                <a:moveTo>
                  <a:pt x="1803633" y="145940"/>
                </a:moveTo>
                <a:cubicBezTo>
                  <a:pt x="1555458" y="64147"/>
                  <a:pt x="1307283" y="-17645"/>
                  <a:pt x="1006678" y="3328"/>
                </a:cubicBezTo>
                <a:cubicBezTo>
                  <a:pt x="706072" y="24300"/>
                  <a:pt x="353036" y="148037"/>
                  <a:pt x="0" y="271775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60A29A-0AB1-4641-BC6B-9BAA9C1398EC}"/>
              </a:ext>
            </a:extLst>
          </p:cNvPr>
          <p:cNvSpPr txBox="1"/>
          <p:nvPr/>
        </p:nvSpPr>
        <p:spPr>
          <a:xfrm>
            <a:off x="6271237" y="5999151"/>
            <a:ext cx="28055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This drives several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course policies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FFB53D-60DF-48AB-8192-B51A6B40C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" t="2392" b="6260"/>
          <a:stretch/>
        </p:blipFill>
        <p:spPr>
          <a:xfrm>
            <a:off x="7439637" y="1642815"/>
            <a:ext cx="2761624" cy="269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3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uiExpand="1" build="p"/>
      <p:bldP spid="39" grpId="0"/>
      <p:bldP spid="2" grpId="0" animBg="1"/>
      <p:bldP spid="5" grpId="0" animBg="1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41E01A-8B03-4216-86BA-8AC2D5B4C364}"/>
              </a:ext>
            </a:extLst>
          </p:cNvPr>
          <p:cNvSpPr txBox="1"/>
          <p:nvPr/>
        </p:nvSpPr>
        <p:spPr>
          <a:xfrm>
            <a:off x="1829918" y="1482987"/>
            <a:ext cx="54433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I am pretty friendly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I’ll make an effort to learn every student’s name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If you see me outside of class, feel free to say “hi!”</a:t>
            </a:r>
          </a:p>
          <a:p>
            <a:r>
              <a:rPr lang="en-US" sz="3000" b="1" dirty="0"/>
              <a:t>I like when you visit office hours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Appreciate when you come with a specific question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2846E3E-8C4C-43CB-B138-770F96CC7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852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Interacting with Me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Me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122" name="Picture 2" descr="Topic: The definition of M.G.T.O.W urban dictionary voting ...">
            <a:extLst>
              <a:ext uri="{FF2B5EF4-FFF2-40B4-BE49-F238E27FC236}">
                <a16:creationId xmlns:a16="http://schemas.microsoft.com/office/drawing/2014/main" id="{D0F718CE-584B-4F87-B1EE-F9F836B9E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866" y="2554224"/>
            <a:ext cx="2578608" cy="257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F97514-F0B6-4D9C-9E80-180AFCE8B294}"/>
              </a:ext>
            </a:extLst>
          </p:cNvPr>
          <p:cNvSpPr txBox="1"/>
          <p:nvPr/>
        </p:nvSpPr>
        <p:spPr>
          <a:xfrm>
            <a:off x="4977399" y="1556922"/>
            <a:ext cx="148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(I think)</a:t>
            </a:r>
          </a:p>
        </p:txBody>
      </p:sp>
    </p:spTree>
    <p:extLst>
      <p:ext uri="{BB962C8B-B14F-4D97-AF65-F5344CB8AC3E}">
        <p14:creationId xmlns:p14="http://schemas.microsoft.com/office/powerpoint/2010/main" val="235375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ime's person of the year you">
            <a:extLst>
              <a:ext uri="{FF2B5EF4-FFF2-40B4-BE49-F238E27FC236}">
                <a16:creationId xmlns:a16="http://schemas.microsoft.com/office/drawing/2014/main" id="{DF23DF5E-6D6E-46BD-9280-7E2E75A94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256" y="1835997"/>
            <a:ext cx="3525479" cy="469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E72893-B540-49D7-B358-EAA074B351F9}"/>
              </a:ext>
            </a:extLst>
          </p:cNvPr>
          <p:cNvSpPr txBox="1">
            <a:spLocks/>
          </p:cNvSpPr>
          <p:nvPr/>
        </p:nvSpPr>
        <p:spPr>
          <a:xfrm>
            <a:off x="1524000" y="395975"/>
            <a:ext cx="9144000" cy="2677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latin typeface="Impact" panose="020B0806030902050204" pitchFamily="34" charset="0"/>
              </a:rPr>
              <a:t>About You</a:t>
            </a:r>
          </a:p>
        </p:txBody>
      </p:sp>
    </p:spTree>
    <p:extLst>
      <p:ext uri="{BB962C8B-B14F-4D97-AF65-F5344CB8AC3E}">
        <p14:creationId xmlns:p14="http://schemas.microsoft.com/office/powerpoint/2010/main" val="2108635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131E5E2-CF77-43B8-9A13-9E7104041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852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Your Time is Valuable!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Orientation - About You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3F64-2AAB-4914-AD2E-B6B85BC17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4994" y="2731397"/>
            <a:ext cx="5134328" cy="2194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There are a lot of assignments</a:t>
            </a:r>
          </a:p>
          <a:p>
            <a:r>
              <a:rPr lang="en-US" dirty="0"/>
              <a:t>Most of them are very quick</a:t>
            </a:r>
          </a:p>
          <a:p>
            <a:pPr marL="0" indent="0">
              <a:buNone/>
            </a:pPr>
            <a:r>
              <a:rPr lang="en-US" b="1" dirty="0"/>
              <a:t>You don’t have to come to class</a:t>
            </a:r>
            <a:endParaRPr lang="en-US" dirty="0"/>
          </a:p>
          <a:p>
            <a:r>
              <a:rPr lang="en-US" dirty="0"/>
              <a:t>You are rewarded for doing so</a:t>
            </a:r>
          </a:p>
        </p:txBody>
      </p:sp>
      <p:pic>
        <p:nvPicPr>
          <p:cNvPr id="2050" name="Picture 2" descr="Nautical Sand Timer Brass Quarter Hourglass Antique ...">
            <a:extLst>
              <a:ext uri="{FF2B5EF4-FFF2-40B4-BE49-F238E27FC236}">
                <a16:creationId xmlns:a16="http://schemas.microsoft.com/office/drawing/2014/main" id="{6C0BFFAD-99B6-41E8-A532-7A8E2639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182" y="2417333"/>
            <a:ext cx="1773591" cy="289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89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ney Bunny - Pulp Fiction - Magnet | TeePublic">
            <a:extLst>
              <a:ext uri="{FF2B5EF4-FFF2-40B4-BE49-F238E27FC236}">
                <a16:creationId xmlns:a16="http://schemas.microsoft.com/office/drawing/2014/main" id="{F2C0069F-F7FA-CF3D-A0F1-5281256B6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139" y="1718268"/>
            <a:ext cx="4027506" cy="402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F7EC21-9F25-761F-BFEF-F6B83F94F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One Small Favor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Orientation - About You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FE329-611E-A50C-8CA5-39823C349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421" y="2048005"/>
            <a:ext cx="5630301" cy="3381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Help me to make this class pleasant</a:t>
            </a:r>
          </a:p>
          <a:p>
            <a:r>
              <a:rPr lang="en-US" dirty="0"/>
              <a:t>If you come to class, try to engage</a:t>
            </a:r>
          </a:p>
          <a:p>
            <a:pPr lvl="1">
              <a:buFontTx/>
              <a:buChar char="-"/>
            </a:pPr>
            <a:r>
              <a:rPr lang="en-US" dirty="0"/>
              <a:t>Frown when you are confused</a:t>
            </a:r>
          </a:p>
          <a:p>
            <a:pPr lvl="1">
              <a:buFontTx/>
              <a:buChar char="-"/>
            </a:pPr>
            <a:r>
              <a:rPr lang="en-US" dirty="0"/>
              <a:t>Grin when you are amused</a:t>
            </a:r>
          </a:p>
          <a:p>
            <a:pPr lvl="1">
              <a:buFontTx/>
              <a:buChar char="-"/>
            </a:pPr>
            <a:r>
              <a:rPr lang="en-US" dirty="0"/>
              <a:t>Ask questions if you have them</a:t>
            </a:r>
          </a:p>
          <a:p>
            <a:r>
              <a:rPr lang="en-US" dirty="0"/>
              <a:t>If you have feedback, let me know!</a:t>
            </a:r>
          </a:p>
        </p:txBody>
      </p:sp>
    </p:spTree>
    <p:extLst>
      <p:ext uri="{BB962C8B-B14F-4D97-AF65-F5344CB8AC3E}">
        <p14:creationId xmlns:p14="http://schemas.microsoft.com/office/powerpoint/2010/main" val="1197453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AA94FFE-20E8-D77C-A1BE-43B180DBD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034" y="3825368"/>
            <a:ext cx="3004780" cy="30047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131E5E2-CF77-43B8-9A13-9E7104041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852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This course is built for y’all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Orientation - About You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3F64-2AAB-4914-AD2E-B6B85BC17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7576" y="1825625"/>
            <a:ext cx="51343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 value feedback</a:t>
            </a:r>
          </a:p>
          <a:p>
            <a:pPr lvl="1">
              <a:buFontTx/>
              <a:buChar char="-"/>
            </a:pPr>
            <a:r>
              <a:rPr lang="en-US" dirty="0"/>
              <a:t>This course improves by matching your needs</a:t>
            </a:r>
          </a:p>
          <a:p>
            <a:pPr lvl="1">
              <a:buFontTx/>
              <a:buChar char="-"/>
            </a:pPr>
            <a:r>
              <a:rPr lang="en-US" dirty="0"/>
              <a:t>I encourage questions, comments, etc. (within reason)</a:t>
            </a:r>
          </a:p>
          <a:p>
            <a:pPr marL="0" indent="0">
              <a:buNone/>
            </a:pPr>
            <a:r>
              <a:rPr lang="en-US" b="1" dirty="0"/>
              <a:t>I’ve taught this course before</a:t>
            </a:r>
          </a:p>
          <a:p>
            <a:pPr marL="457200" lvl="1" indent="0">
              <a:buNone/>
            </a:pPr>
            <a:r>
              <a:rPr lang="en-US" dirty="0"/>
              <a:t>…but I’ve never taught </a:t>
            </a:r>
            <a:r>
              <a:rPr lang="en-US" b="1" dirty="0"/>
              <a:t>YOU</a:t>
            </a:r>
            <a:r>
              <a:rPr lang="en-US" dirty="0"/>
              <a:t> this course before</a:t>
            </a:r>
          </a:p>
        </p:txBody>
      </p:sp>
      <p:pic>
        <p:nvPicPr>
          <p:cNvPr id="1026" name="Picture 2" descr="https://www.news.gatech.edu/sites/default/files/uploads/mercury_images/piazza-icon.png">
            <a:extLst>
              <a:ext uri="{FF2B5EF4-FFF2-40B4-BE49-F238E27FC236}">
                <a16:creationId xmlns:a16="http://schemas.microsoft.com/office/drawing/2014/main" id="{51C88C4F-0FD4-43A7-BF72-1F478E0CB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704" y="1933266"/>
            <a:ext cx="2338546" cy="233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26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E72893-B540-49D7-B358-EAA074B351F9}"/>
              </a:ext>
            </a:extLst>
          </p:cNvPr>
          <p:cNvSpPr txBox="1">
            <a:spLocks/>
          </p:cNvSpPr>
          <p:nvPr/>
        </p:nvSpPr>
        <p:spPr>
          <a:xfrm>
            <a:off x="1524000" y="395975"/>
            <a:ext cx="9144000" cy="2677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latin typeface="Impact" panose="020B0806030902050204" pitchFamily="34" charset="0"/>
              </a:rPr>
              <a:t>About The Class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40C1DA-4159-4A11-B238-4F4409F92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985" y="1890545"/>
            <a:ext cx="6280030" cy="41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5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131E5E2-CF77-43B8-9A13-9E7104041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852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I think you </a:t>
            </a:r>
            <a:r>
              <a:rPr lang="en-US" u="sng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NEED</a:t>
            </a: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to Know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3F64-2AAB-4914-AD2E-B6B85BC17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693" y="1665479"/>
            <a:ext cx="9296749" cy="4939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Read the syllabus: </a:t>
            </a:r>
            <a:r>
              <a:rPr lang="en-US" b="1" dirty="0">
                <a:hlinkClick r:id="rId3"/>
              </a:rPr>
              <a:t>https://compilers.cool/syllabus.pdf</a:t>
            </a:r>
            <a:r>
              <a:rPr lang="en-US" b="1" dirty="0"/>
              <a:t>  </a:t>
            </a:r>
            <a:endParaRPr lang="en-US" dirty="0"/>
          </a:p>
        </p:txBody>
      </p:sp>
      <p:pic>
        <p:nvPicPr>
          <p:cNvPr id="2" name="Picture 2" descr="Discover the Magic of Reading - Print Your Own Bulletin Board – Sproutbrite">
            <a:extLst>
              <a:ext uri="{FF2B5EF4-FFF2-40B4-BE49-F238E27FC236}">
                <a16:creationId xmlns:a16="http://schemas.microsoft.com/office/drawing/2014/main" id="{EA30B3FE-E0E4-450D-1549-87760670A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8"/>
          <a:stretch/>
        </p:blipFill>
        <p:spPr bwMode="auto">
          <a:xfrm>
            <a:off x="3218481" y="2350577"/>
            <a:ext cx="6240140" cy="411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396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Q - Coaching the Highly Sensitive Person, HSP, Navigate ...">
            <a:extLst>
              <a:ext uri="{FF2B5EF4-FFF2-40B4-BE49-F238E27FC236}">
                <a16:creationId xmlns:a16="http://schemas.microsoft.com/office/drawing/2014/main" id="{72D7E3BC-78BA-4C96-923B-0374DB7C1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264" y="1368078"/>
            <a:ext cx="8489473" cy="471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F5ACDF-3750-A9F9-C953-B300B9228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852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I think you </a:t>
            </a:r>
            <a:r>
              <a:rPr lang="en-US" u="sng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WANT</a:t>
            </a: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to Know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8F5B93-5904-A9DD-F40C-CEFF6FF2A076}"/>
              </a:ext>
            </a:extLst>
          </p:cNvPr>
          <p:cNvSpPr/>
          <p:nvPr/>
        </p:nvSpPr>
        <p:spPr>
          <a:xfrm rot="20893987">
            <a:off x="4832634" y="3016525"/>
            <a:ext cx="4028099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Wondered</a:t>
            </a:r>
          </a:p>
        </p:txBody>
      </p:sp>
    </p:spTree>
    <p:extLst>
      <p:ext uri="{BB962C8B-B14F-4D97-AF65-F5344CB8AC3E}">
        <p14:creationId xmlns:p14="http://schemas.microsoft.com/office/powerpoint/2010/main" val="598593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1.photofunia.com/2/results/y/G/yGlTb48ruKK_-04DaAz2aA_r.jpg">
            <a:extLst>
              <a:ext uri="{FF2B5EF4-FFF2-40B4-BE49-F238E27FC236}">
                <a16:creationId xmlns:a16="http://schemas.microsoft.com/office/drawing/2014/main" id="{E4F3A9B3-B38F-49C3-835B-8A2D4CD23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77B9F08-CD24-4EB9-B9EC-2A06831BC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4905930"/>
            <a:ext cx="7772400" cy="1954163"/>
          </a:xfrm>
        </p:spPr>
        <p:txBody>
          <a:bodyPr anchor="ctr">
            <a:normAutofit/>
          </a:bodyPr>
          <a:lstStyle/>
          <a:p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 – Overview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09E856A-1E9C-448D-86BC-6F5DAF07ED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305771"/>
            <a:ext cx="6858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KU | EECS | Drew Davidson</a:t>
            </a:r>
          </a:p>
        </p:txBody>
      </p:sp>
    </p:spTree>
    <p:extLst>
      <p:ext uri="{BB962C8B-B14F-4D97-AF65-F5344CB8AC3E}">
        <p14:creationId xmlns:p14="http://schemas.microsoft.com/office/powerpoint/2010/main" val="262396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131E5E2-CF77-43B8-9A13-9E7104041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852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How ‘bout that </a:t>
            </a:r>
            <a:r>
              <a:rPr lang="en-US" dirty="0" err="1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Covid</a:t>
            </a: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, eh?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3F64-2AAB-4914-AD2E-B6B85BC17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694" y="1825625"/>
            <a:ext cx="6195810" cy="45492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Too Sick for Class?</a:t>
            </a:r>
          </a:p>
          <a:p>
            <a:r>
              <a:rPr lang="en-US" dirty="0"/>
              <a:t>You’re never </a:t>
            </a:r>
            <a:r>
              <a:rPr lang="en-US" i="1" dirty="0"/>
              <a:t>required </a:t>
            </a:r>
            <a:r>
              <a:rPr lang="en-US" dirty="0"/>
              <a:t>to come to class (except for tests)</a:t>
            </a:r>
          </a:p>
          <a:p>
            <a:r>
              <a:rPr lang="en-US" dirty="0"/>
              <a:t>If you’re too sick for a test, we’ll do a makeup</a:t>
            </a:r>
          </a:p>
          <a:p>
            <a:pPr marL="0" indent="0">
              <a:buNone/>
            </a:pPr>
            <a:r>
              <a:rPr lang="en-US" b="1" dirty="0"/>
              <a:t>Too Sick to work?</a:t>
            </a:r>
          </a:p>
          <a:p>
            <a:r>
              <a:rPr lang="en-US" dirty="0"/>
              <a:t>Homework should take way less time than you’re given</a:t>
            </a:r>
          </a:p>
          <a:p>
            <a:r>
              <a:rPr lang="en-US" dirty="0"/>
              <a:t>Projects can </a:t>
            </a:r>
            <a:r>
              <a:rPr lang="en-US" u="sng" dirty="0"/>
              <a:t>collectively</a:t>
            </a:r>
            <a:r>
              <a:rPr lang="en-US" dirty="0"/>
              <a:t> be turned in 6 days late for no penalties</a:t>
            </a:r>
          </a:p>
        </p:txBody>
      </p:sp>
      <p:pic>
        <p:nvPicPr>
          <p:cNvPr id="1026" name="Picture 2" descr="COVID-19 vaccine - Wikipedia">
            <a:extLst>
              <a:ext uri="{FF2B5EF4-FFF2-40B4-BE49-F238E27FC236}">
                <a16:creationId xmlns:a16="http://schemas.microsoft.com/office/drawing/2014/main" id="{356B0061-96B9-4C44-9667-EFF6980AC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490" y="2552353"/>
            <a:ext cx="2570674" cy="258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&quot;Scumbag steve hat&quot; Metal Print by 305movingart | Redbubble">
            <a:extLst>
              <a:ext uri="{FF2B5EF4-FFF2-40B4-BE49-F238E27FC236}">
                <a16:creationId xmlns:a16="http://schemas.microsoft.com/office/drawing/2014/main" id="{9A662AF5-D59B-4119-A112-65592A62B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551"/>
          <a:stretch/>
        </p:blipFill>
        <p:spPr bwMode="auto">
          <a:xfrm>
            <a:off x="6952605" y="1482487"/>
            <a:ext cx="3283896" cy="233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69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6293CA33-1379-432B-A071-011D6BC0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Is This Class Hard?</a:t>
            </a:r>
            <a: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class: FAQ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6" name="Picture 2" descr="Image result for is this class hard">
            <a:extLst>
              <a:ext uri="{FF2B5EF4-FFF2-40B4-BE49-F238E27FC236}">
                <a16:creationId xmlns:a16="http://schemas.microsoft.com/office/drawing/2014/main" id="{98BCE0C5-10F8-4345-B386-8B5B35131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837" y="1456667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326F89A-70A2-4E38-B223-5E534D5FD372}"/>
              </a:ext>
            </a:extLst>
          </p:cNvPr>
          <p:cNvSpPr/>
          <p:nvPr/>
        </p:nvSpPr>
        <p:spPr>
          <a:xfrm>
            <a:off x="5751227" y="1335106"/>
            <a:ext cx="2570813" cy="757003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95D695-4230-48BD-BD29-602194C8FA17}"/>
              </a:ext>
            </a:extLst>
          </p:cNvPr>
          <p:cNvSpPr txBox="1"/>
          <p:nvPr/>
        </p:nvSpPr>
        <p:spPr>
          <a:xfrm>
            <a:off x="8629337" y="1871662"/>
            <a:ext cx="1782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Definitely </a:t>
            </a:r>
          </a:p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this option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C8A2018-A548-4F8E-989F-B8AAEF943293}"/>
              </a:ext>
            </a:extLst>
          </p:cNvPr>
          <p:cNvSpPr/>
          <p:nvPr/>
        </p:nvSpPr>
        <p:spPr>
          <a:xfrm rot="2325557">
            <a:off x="8120994" y="1286840"/>
            <a:ext cx="1259174" cy="509294"/>
          </a:xfrm>
          <a:custGeom>
            <a:avLst/>
            <a:gdLst>
              <a:gd name="connsiteX0" fmla="*/ 1259174 w 1259174"/>
              <a:gd name="connsiteY0" fmla="*/ 179510 h 509294"/>
              <a:gd name="connsiteX1" fmla="*/ 457200 w 1259174"/>
              <a:gd name="connsiteY1" fmla="*/ 14619 h 509294"/>
              <a:gd name="connsiteX2" fmla="*/ 0 w 1259174"/>
              <a:gd name="connsiteY2" fmla="*/ 509294 h 50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9174" h="509294">
                <a:moveTo>
                  <a:pt x="1259174" y="179510"/>
                </a:moveTo>
                <a:cubicBezTo>
                  <a:pt x="963118" y="69582"/>
                  <a:pt x="667062" y="-40345"/>
                  <a:pt x="457200" y="14619"/>
                </a:cubicBezTo>
                <a:cubicBezTo>
                  <a:pt x="247338" y="69583"/>
                  <a:pt x="123669" y="289438"/>
                  <a:pt x="0" y="509294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ass_chart_border">
            <a:extLst>
              <a:ext uri="{FF2B5EF4-FFF2-40B4-BE49-F238E27FC236}">
                <a16:creationId xmlns:a16="http://schemas.microsoft.com/office/drawing/2014/main" id="{34A46F3F-B02D-4400-A7C2-5C37EA0E8D31}"/>
              </a:ext>
            </a:extLst>
          </p:cNvPr>
          <p:cNvSpPr/>
          <p:nvPr/>
        </p:nvSpPr>
        <p:spPr>
          <a:xfrm rot="9012723">
            <a:off x="5299527" y="4353035"/>
            <a:ext cx="2510339" cy="2575048"/>
          </a:xfrm>
          <a:prstGeom prst="pie">
            <a:avLst>
              <a:gd name="adj1" fmla="val 364769"/>
              <a:gd name="adj2" fmla="val 9073775"/>
            </a:avLst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293CA33-1379-432B-A071-011D6BC0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Is Drew a Good Teacher?</a:t>
            </a:r>
            <a: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class: FAQ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7CDD2A4C-4AA0-4A7D-8595-6166CCF79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920" y="1477435"/>
            <a:ext cx="8093430" cy="4911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My core philosophy: teach the class I’d want to take</a:t>
            </a:r>
            <a:endParaRPr lang="en-US" dirty="0"/>
          </a:p>
        </p:txBody>
      </p:sp>
      <p:pic>
        <p:nvPicPr>
          <p:cNvPr id="3" name="Picture 2" descr="A person and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95036A0B-14C7-F981-A7E4-5083E798D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r="12972"/>
          <a:stretch/>
        </p:blipFill>
        <p:spPr>
          <a:xfrm rot="5400000">
            <a:off x="3780517" y="2342146"/>
            <a:ext cx="4424234" cy="389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1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6293CA33-1379-432B-A071-011D6BC0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Is Drew a Good Teacher?</a:t>
            </a:r>
            <a: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class: FAQ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7CDD2A4C-4AA0-4A7D-8595-6166CCF79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920" y="1477435"/>
            <a:ext cx="8093430" cy="49119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My </a:t>
            </a:r>
            <a:r>
              <a:rPr lang="en-US" b="1" dirty="0" err="1"/>
              <a:t>couse</a:t>
            </a:r>
            <a:r>
              <a:rPr lang="en-US" b="1" dirty="0"/>
              <a:t> design goal: teach the class I’d want to take</a:t>
            </a:r>
            <a:endParaRPr lang="en-US" dirty="0"/>
          </a:p>
          <a:p>
            <a:r>
              <a:rPr lang="en-US" dirty="0"/>
              <a:t>Put a lot of material in the course</a:t>
            </a:r>
          </a:p>
          <a:p>
            <a:r>
              <a:rPr lang="en-US" dirty="0"/>
              <a:t>Only post assignments </a:t>
            </a:r>
            <a:r>
              <a:rPr lang="en-US" u="sng" dirty="0"/>
              <a:t>after</a:t>
            </a:r>
            <a:r>
              <a:rPr lang="en-US" dirty="0"/>
              <a:t> material is covered</a:t>
            </a:r>
          </a:p>
          <a:p>
            <a:r>
              <a:rPr lang="en-US" dirty="0"/>
              <a:t>Allow more time on assignments than needed</a:t>
            </a:r>
          </a:p>
          <a:p>
            <a:r>
              <a:rPr lang="en-US" dirty="0"/>
              <a:t>Make myself available </a:t>
            </a:r>
          </a:p>
          <a:p>
            <a:pPr lvl="1"/>
            <a:r>
              <a:rPr lang="en-US" dirty="0"/>
              <a:t>Phone alerts for Piazza posts</a:t>
            </a:r>
          </a:p>
          <a:p>
            <a:pPr lvl="1"/>
            <a:r>
              <a:rPr lang="en-US" dirty="0"/>
              <a:t>Respect office hours</a:t>
            </a:r>
          </a:p>
          <a:p>
            <a:r>
              <a:rPr lang="en-US" dirty="0"/>
              <a:t>Never require participation, always reward it</a:t>
            </a:r>
          </a:p>
          <a:p>
            <a:r>
              <a:rPr lang="en-US" dirty="0"/>
              <a:t>Provide lots of status/understanding checks</a:t>
            </a:r>
          </a:p>
          <a:p>
            <a:pPr lvl="1"/>
            <a:r>
              <a:rPr lang="en-US" dirty="0"/>
              <a:t>The class is out of exactly 1000 points</a:t>
            </a:r>
          </a:p>
          <a:p>
            <a:pPr lvl="1"/>
            <a:r>
              <a:rPr lang="en-US" dirty="0"/>
              <a:t>Frequent assignments, exercises in the class readings</a:t>
            </a:r>
          </a:p>
          <a:p>
            <a:pPr lvl="1"/>
            <a:r>
              <a:rPr lang="en-US" dirty="0"/>
              <a:t>If you want to go above and beyond, extra assignments </a:t>
            </a:r>
          </a:p>
        </p:txBody>
      </p:sp>
    </p:spTree>
    <p:extLst>
      <p:ext uri="{BB962C8B-B14F-4D97-AF65-F5344CB8AC3E}">
        <p14:creationId xmlns:p14="http://schemas.microsoft.com/office/powerpoint/2010/main" val="108795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6293CA33-1379-432B-A071-011D6BC0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Is This Class Hard?</a:t>
            </a:r>
            <a: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class: FAQ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6" name="Picture 2" descr="Image result for is this class hard">
            <a:extLst>
              <a:ext uri="{FF2B5EF4-FFF2-40B4-BE49-F238E27FC236}">
                <a16:creationId xmlns:a16="http://schemas.microsoft.com/office/drawing/2014/main" id="{98BCE0C5-10F8-4345-B386-8B5B35131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837" y="1456667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326F89A-70A2-4E38-B223-5E534D5FD372}"/>
              </a:ext>
            </a:extLst>
          </p:cNvPr>
          <p:cNvSpPr/>
          <p:nvPr/>
        </p:nvSpPr>
        <p:spPr>
          <a:xfrm>
            <a:off x="5751227" y="1335106"/>
            <a:ext cx="2570813" cy="757003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95D695-4230-48BD-BD29-602194C8FA17}"/>
              </a:ext>
            </a:extLst>
          </p:cNvPr>
          <p:cNvSpPr txBox="1"/>
          <p:nvPr/>
        </p:nvSpPr>
        <p:spPr>
          <a:xfrm>
            <a:off x="8629337" y="1871662"/>
            <a:ext cx="1782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Definitely </a:t>
            </a:r>
          </a:p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this option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C8A2018-A548-4F8E-989F-B8AAEF943293}"/>
              </a:ext>
            </a:extLst>
          </p:cNvPr>
          <p:cNvSpPr/>
          <p:nvPr/>
        </p:nvSpPr>
        <p:spPr>
          <a:xfrm rot="2325557">
            <a:off x="8120994" y="1286840"/>
            <a:ext cx="1259174" cy="509294"/>
          </a:xfrm>
          <a:custGeom>
            <a:avLst/>
            <a:gdLst>
              <a:gd name="connsiteX0" fmla="*/ 1259174 w 1259174"/>
              <a:gd name="connsiteY0" fmla="*/ 179510 h 509294"/>
              <a:gd name="connsiteX1" fmla="*/ 457200 w 1259174"/>
              <a:gd name="connsiteY1" fmla="*/ 14619 h 509294"/>
              <a:gd name="connsiteX2" fmla="*/ 0 w 1259174"/>
              <a:gd name="connsiteY2" fmla="*/ 509294 h 50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9174" h="509294">
                <a:moveTo>
                  <a:pt x="1259174" y="179510"/>
                </a:moveTo>
                <a:cubicBezTo>
                  <a:pt x="963118" y="69582"/>
                  <a:pt x="667062" y="-40345"/>
                  <a:pt x="457200" y="14619"/>
                </a:cubicBezTo>
                <a:cubicBezTo>
                  <a:pt x="247338" y="69583"/>
                  <a:pt x="123669" y="289438"/>
                  <a:pt x="0" y="509294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E747C2-0F26-449E-87AB-3741BDBABCD1}"/>
              </a:ext>
            </a:extLst>
          </p:cNvPr>
          <p:cNvSpPr/>
          <p:nvPr/>
        </p:nvSpPr>
        <p:spPr>
          <a:xfrm>
            <a:off x="3363682" y="5117902"/>
            <a:ext cx="54646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i="1" dirty="0"/>
              <a:t>may depend on definition of “hard”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FA888C-8178-A674-A67F-240EDB6DDCC7}"/>
              </a:ext>
            </a:extLst>
          </p:cNvPr>
          <p:cNvSpPr/>
          <p:nvPr/>
        </p:nvSpPr>
        <p:spPr>
          <a:xfrm>
            <a:off x="1418768" y="5861218"/>
            <a:ext cx="95002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i="1" dirty="0"/>
              <a:t>The class </a:t>
            </a:r>
            <a:r>
              <a:rPr lang="en-US" sz="2800" i="1" u="sng" dirty="0"/>
              <a:t>should be</a:t>
            </a:r>
            <a:r>
              <a:rPr lang="en-US" sz="2800" i="1" dirty="0"/>
              <a:t> hard, because constructing compilers </a:t>
            </a:r>
            <a:r>
              <a:rPr lang="en-US" sz="2800" i="1" u="sng" dirty="0"/>
              <a:t>is</a:t>
            </a:r>
            <a:r>
              <a:rPr lang="en-US" sz="2800" i="1" dirty="0"/>
              <a:t> hard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82D86-78E1-35FA-24AC-93308606BBCA}"/>
              </a:ext>
            </a:extLst>
          </p:cNvPr>
          <p:cNvSpPr txBox="1"/>
          <p:nvPr/>
        </p:nvSpPr>
        <p:spPr>
          <a:xfrm>
            <a:off x="8647130" y="3985709"/>
            <a:ext cx="3530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Let’s go with 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“conceptually complex”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A63BA3F-E29C-C9BB-8298-6D0702DB9F19}"/>
              </a:ext>
            </a:extLst>
          </p:cNvPr>
          <p:cNvSpPr/>
          <p:nvPr/>
        </p:nvSpPr>
        <p:spPr>
          <a:xfrm>
            <a:off x="8696739" y="4830417"/>
            <a:ext cx="1724439" cy="701836"/>
          </a:xfrm>
          <a:custGeom>
            <a:avLst/>
            <a:gdLst>
              <a:gd name="connsiteX0" fmla="*/ 1724439 w 1724439"/>
              <a:gd name="connsiteY0" fmla="*/ 0 h 701836"/>
              <a:gd name="connsiteX1" fmla="*/ 1123122 w 1724439"/>
              <a:gd name="connsiteY1" fmla="*/ 233570 h 701836"/>
              <a:gd name="connsiteX2" fmla="*/ 1466022 w 1724439"/>
              <a:gd name="connsiteY2" fmla="*/ 685800 h 701836"/>
              <a:gd name="connsiteX3" fmla="*/ 0 w 1724439"/>
              <a:gd name="connsiteY3" fmla="*/ 556592 h 7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4439" h="701836">
                <a:moveTo>
                  <a:pt x="1724439" y="0"/>
                </a:moveTo>
                <a:cubicBezTo>
                  <a:pt x="1445315" y="59635"/>
                  <a:pt x="1166191" y="119270"/>
                  <a:pt x="1123122" y="233570"/>
                </a:cubicBezTo>
                <a:cubicBezTo>
                  <a:pt x="1080052" y="347870"/>
                  <a:pt x="1653209" y="631963"/>
                  <a:pt x="1466022" y="685800"/>
                </a:cubicBezTo>
                <a:cubicBezTo>
                  <a:pt x="1278835" y="739637"/>
                  <a:pt x="639417" y="648114"/>
                  <a:pt x="0" y="556592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9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1" grpId="0"/>
      <p:bldP spid="3" grpId="0"/>
      <p:bldP spid="4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6293CA33-1379-432B-A071-011D6BC0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270" y="1"/>
            <a:ext cx="8484433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Let’s judge a book by it’s cover</a:t>
            </a:r>
            <a:b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 About the class: A brief aside on complexity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200" name="Picture 8" descr="Image result for programming languages book ravi sethi teddy bear">
            <a:extLst>
              <a:ext uri="{FF2B5EF4-FFF2-40B4-BE49-F238E27FC236}">
                <a16:creationId xmlns:a16="http://schemas.microsoft.com/office/drawing/2014/main" id="{6535D90E-75F4-402F-A04C-D177CCB75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7" r="6116"/>
          <a:stretch/>
        </p:blipFill>
        <p:spPr bwMode="auto">
          <a:xfrm>
            <a:off x="6897974" y="2295915"/>
            <a:ext cx="2031167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1B8E16A7-8B02-43C9-8F66-C5A8A4799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7577" y="1825625"/>
            <a:ext cx="4796295" cy="4351338"/>
          </a:xfrm>
        </p:spPr>
        <p:txBody>
          <a:bodyPr>
            <a:normAutofit/>
          </a:bodyPr>
          <a:lstStyle/>
          <a:p>
            <a:r>
              <a:rPr lang="en-US" dirty="0"/>
              <a:t>Programming Languages</a:t>
            </a:r>
          </a:p>
          <a:p>
            <a:pPr marL="457200" lvl="1" indent="0">
              <a:buNone/>
            </a:pPr>
            <a:r>
              <a:rPr lang="en-US" dirty="0"/>
              <a:t>Cute teddy bear!</a:t>
            </a:r>
          </a:p>
          <a:p>
            <a:r>
              <a:rPr lang="en-US" dirty="0"/>
              <a:t>Operating Systems</a:t>
            </a:r>
          </a:p>
          <a:p>
            <a:pPr marL="457200" lvl="1" indent="0">
              <a:buNone/>
            </a:pPr>
            <a:r>
              <a:rPr lang="en-US" dirty="0"/>
              <a:t>Fun circus!</a:t>
            </a:r>
          </a:p>
          <a:p>
            <a:r>
              <a:rPr lang="en-US" dirty="0"/>
              <a:t>Compilers…</a:t>
            </a:r>
          </a:p>
          <a:p>
            <a:pPr marL="0" indent="0">
              <a:buNone/>
            </a:pPr>
            <a:r>
              <a:rPr lang="en-US" sz="2400" dirty="0"/>
              <a:t>      A dragon to murder</a:t>
            </a:r>
          </a:p>
        </p:txBody>
      </p:sp>
      <p:pic>
        <p:nvPicPr>
          <p:cNvPr id="8204" name="Picture 12" descr="Image result for operating systems circus">
            <a:extLst>
              <a:ext uri="{FF2B5EF4-FFF2-40B4-BE49-F238E27FC236}">
                <a16:creationId xmlns:a16="http://schemas.microsoft.com/office/drawing/2014/main" id="{F2B93B2A-85AA-45E0-AD61-2230942BC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52" y="2453274"/>
            <a:ext cx="2578308" cy="342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20036C1-2703-48E1-949B-FD9299918030}"/>
              </a:ext>
            </a:extLst>
          </p:cNvPr>
          <p:cNvSpPr/>
          <p:nvPr/>
        </p:nvSpPr>
        <p:spPr>
          <a:xfrm>
            <a:off x="2156709" y="4517710"/>
            <a:ext cx="3391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(and the dragon is pissed)</a:t>
            </a:r>
          </a:p>
        </p:txBody>
      </p:sp>
      <p:pic>
        <p:nvPicPr>
          <p:cNvPr id="9" name="Picture 4" descr="Image result for principles of compiler design green dragon">
            <a:extLst>
              <a:ext uri="{FF2B5EF4-FFF2-40B4-BE49-F238E27FC236}">
                <a16:creationId xmlns:a16="http://schemas.microsoft.com/office/drawing/2014/main" id="{61D71000-6266-4D24-A045-8B1D023FC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" t="3228" b="28318"/>
          <a:stretch/>
        </p:blipFill>
        <p:spPr bwMode="auto">
          <a:xfrm>
            <a:off x="5760895" y="1941584"/>
            <a:ext cx="4535680" cy="428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2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61BA901D-B3AC-4C5D-A247-DA2931382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63" y="1061855"/>
            <a:ext cx="8922774" cy="38123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6" name="class_chart_border" hidden="1">
            <a:extLst>
              <a:ext uri="{FF2B5EF4-FFF2-40B4-BE49-F238E27FC236}">
                <a16:creationId xmlns:a16="http://schemas.microsoft.com/office/drawing/2014/main" id="{34A46F3F-B02D-4400-A7C2-5C37EA0E8D31}"/>
              </a:ext>
            </a:extLst>
          </p:cNvPr>
          <p:cNvSpPr/>
          <p:nvPr/>
        </p:nvSpPr>
        <p:spPr>
          <a:xfrm rot="9012723">
            <a:off x="5299527" y="4353035"/>
            <a:ext cx="2510339" cy="2575048"/>
          </a:xfrm>
          <a:prstGeom prst="pie">
            <a:avLst>
              <a:gd name="adj1" fmla="val 364769"/>
              <a:gd name="adj2" fmla="val 9073775"/>
            </a:avLst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293CA33-1379-432B-A071-011D6BC0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41743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That’s just one book, right?</a:t>
            </a:r>
            <a:b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class: A brief aside on complexity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FB331A-3F03-465C-9D3D-2908185C1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9" t="2514" r="9344" b="6080"/>
          <a:stretch/>
        </p:blipFill>
        <p:spPr>
          <a:xfrm>
            <a:off x="5039195" y="2913219"/>
            <a:ext cx="2551138" cy="3550236"/>
          </a:xfrm>
          <a:prstGeom prst="rect">
            <a:avLst/>
          </a:prstGeom>
        </p:spPr>
      </p:pic>
      <p:pic>
        <p:nvPicPr>
          <p:cNvPr id="9" name="Picture 4" descr="Image result for principles of compiler design green dragon">
            <a:extLst>
              <a:ext uri="{FF2B5EF4-FFF2-40B4-BE49-F238E27FC236}">
                <a16:creationId xmlns:a16="http://schemas.microsoft.com/office/drawing/2014/main" id="{B74EEFC8-7DE0-4F6F-9E24-F182C9E62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" t="3228" b="28318"/>
          <a:stretch/>
        </p:blipFill>
        <p:spPr bwMode="auto">
          <a:xfrm>
            <a:off x="1696388" y="3167882"/>
            <a:ext cx="3220892" cy="304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Related image">
            <a:extLst>
              <a:ext uri="{FF2B5EF4-FFF2-40B4-BE49-F238E27FC236}">
                <a16:creationId xmlns:a16="http://schemas.microsoft.com/office/drawing/2014/main" id="{1FE2B115-9F59-4E48-AE5A-151298BF7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r="5741"/>
          <a:stretch/>
        </p:blipFill>
        <p:spPr bwMode="auto">
          <a:xfrm>
            <a:off x="7712248" y="2890195"/>
            <a:ext cx="2361336" cy="359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684DFF-B220-4F81-BBA8-974ACC53D381}"/>
              </a:ext>
            </a:extLst>
          </p:cNvPr>
          <p:cNvSpPr txBox="1"/>
          <p:nvPr/>
        </p:nvSpPr>
        <p:spPr>
          <a:xfrm>
            <a:off x="2751712" y="1454047"/>
            <a:ext cx="652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Uhh</a:t>
            </a:r>
            <a:r>
              <a:rPr lang="en-US" sz="2800" dirty="0"/>
              <a:t>, actually dragons are like a whole thing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9D091A-909C-4CEB-823F-47687EDD6A16}"/>
              </a:ext>
            </a:extLst>
          </p:cNvPr>
          <p:cNvGrpSpPr/>
          <p:nvPr/>
        </p:nvGrpSpPr>
        <p:grpSpPr>
          <a:xfrm>
            <a:off x="4143751" y="3740046"/>
            <a:ext cx="4080852" cy="2834577"/>
            <a:chOff x="2619751" y="2046157"/>
            <a:chExt cx="4080852" cy="28345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5A6FCA1-A80E-4226-8EED-7D4F8E88C6EA}"/>
                </a:ext>
              </a:extLst>
            </p:cNvPr>
            <p:cNvSpPr/>
            <p:nvPr/>
          </p:nvSpPr>
          <p:spPr>
            <a:xfrm>
              <a:off x="2735705" y="2046157"/>
              <a:ext cx="3964898" cy="283457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316" name="Picture 4" descr="Image result for llvm silver dragon">
              <a:extLst>
                <a:ext uri="{FF2B5EF4-FFF2-40B4-BE49-F238E27FC236}">
                  <a16:creationId xmlns:a16="http://schemas.microsoft.com/office/drawing/2014/main" id="{1F145752-9C20-42A0-82D4-31E86CE58F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9751" y="2046157"/>
              <a:ext cx="3904498" cy="2765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3B4B272-4769-48FB-9FC7-A47D3420183B}"/>
              </a:ext>
            </a:extLst>
          </p:cNvPr>
          <p:cNvSpPr txBox="1"/>
          <p:nvPr/>
        </p:nvSpPr>
        <p:spPr>
          <a:xfrm>
            <a:off x="4771875" y="2191057"/>
            <a:ext cx="2784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But why dragons?</a:t>
            </a:r>
          </a:p>
        </p:txBody>
      </p:sp>
    </p:spTree>
    <p:extLst>
      <p:ext uri="{BB962C8B-B14F-4D97-AF65-F5344CB8AC3E}">
        <p14:creationId xmlns:p14="http://schemas.microsoft.com/office/powerpoint/2010/main" val="185946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61BA901D-B3AC-4C5D-A247-DA2931382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63" y="1061855"/>
            <a:ext cx="8922774" cy="38123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6" name="class_chart_border" hidden="1">
            <a:extLst>
              <a:ext uri="{FF2B5EF4-FFF2-40B4-BE49-F238E27FC236}">
                <a16:creationId xmlns:a16="http://schemas.microsoft.com/office/drawing/2014/main" id="{34A46F3F-B02D-4400-A7C2-5C37EA0E8D31}"/>
              </a:ext>
            </a:extLst>
          </p:cNvPr>
          <p:cNvSpPr/>
          <p:nvPr/>
        </p:nvSpPr>
        <p:spPr>
          <a:xfrm rot="9012723">
            <a:off x="5299527" y="4353035"/>
            <a:ext cx="2510339" cy="2575048"/>
          </a:xfrm>
          <a:prstGeom prst="pie">
            <a:avLst>
              <a:gd name="adj1" fmla="val 364769"/>
              <a:gd name="adj2" fmla="val 9073775"/>
            </a:avLst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293CA33-1379-432B-A071-011D6BC0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486" y="26753"/>
            <a:ext cx="9143999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Dragons: symbols of the unknowable</a:t>
            </a:r>
            <a:b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class: A brief aside on complexity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7EF364-4D44-445D-968C-8E2320C04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232333"/>
            <a:ext cx="9144000" cy="561022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296B4D2-00E6-46E2-8F53-E5C8332A7D3A}"/>
              </a:ext>
            </a:extLst>
          </p:cNvPr>
          <p:cNvSpPr/>
          <p:nvPr/>
        </p:nvSpPr>
        <p:spPr>
          <a:xfrm>
            <a:off x="9316641" y="4213622"/>
            <a:ext cx="366712" cy="14049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14209B-67E4-4A76-8D9C-73C933377E07}"/>
              </a:ext>
            </a:extLst>
          </p:cNvPr>
          <p:cNvSpPr txBox="1"/>
          <p:nvPr/>
        </p:nvSpPr>
        <p:spPr>
          <a:xfrm>
            <a:off x="7237554" y="4161798"/>
            <a:ext cx="1568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“HC SVNT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DRACONES”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133E7D1-C73F-46D6-A42D-CA0691F7EE50}"/>
              </a:ext>
            </a:extLst>
          </p:cNvPr>
          <p:cNvSpPr/>
          <p:nvPr/>
        </p:nvSpPr>
        <p:spPr>
          <a:xfrm>
            <a:off x="8720138" y="4314825"/>
            <a:ext cx="590550" cy="110222"/>
          </a:xfrm>
          <a:custGeom>
            <a:avLst/>
            <a:gdLst>
              <a:gd name="connsiteX0" fmla="*/ 0 w 590550"/>
              <a:gd name="connsiteY0" fmla="*/ 0 h 110222"/>
              <a:gd name="connsiteX1" fmla="*/ 304800 w 590550"/>
              <a:gd name="connsiteY1" fmla="*/ 109538 h 110222"/>
              <a:gd name="connsiteX2" fmla="*/ 590550 w 590550"/>
              <a:gd name="connsiteY2" fmla="*/ 38100 h 11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550" h="110222">
                <a:moveTo>
                  <a:pt x="0" y="0"/>
                </a:moveTo>
                <a:cubicBezTo>
                  <a:pt x="103187" y="51594"/>
                  <a:pt x="206375" y="103188"/>
                  <a:pt x="304800" y="109538"/>
                </a:cubicBezTo>
                <a:cubicBezTo>
                  <a:pt x="403225" y="115888"/>
                  <a:pt x="496887" y="76994"/>
                  <a:pt x="590550" y="38100"/>
                </a:cubicBezTo>
              </a:path>
            </a:pathLst>
          </a:custGeom>
          <a:noFill/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84238D-F938-46BD-AF97-F0BE29476DA3}"/>
              </a:ext>
            </a:extLst>
          </p:cNvPr>
          <p:cNvSpPr txBox="1"/>
          <p:nvPr/>
        </p:nvSpPr>
        <p:spPr>
          <a:xfrm>
            <a:off x="7591125" y="5500691"/>
            <a:ext cx="1165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Roughly: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“Here be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dragons”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DB11C38-63E5-4DEA-93CA-37964791D0D4}"/>
              </a:ext>
            </a:extLst>
          </p:cNvPr>
          <p:cNvSpPr/>
          <p:nvPr/>
        </p:nvSpPr>
        <p:spPr>
          <a:xfrm>
            <a:off x="8158151" y="4791076"/>
            <a:ext cx="157163" cy="733425"/>
          </a:xfrm>
          <a:custGeom>
            <a:avLst/>
            <a:gdLst>
              <a:gd name="connsiteX0" fmla="*/ 0 w 157163"/>
              <a:gd name="connsiteY0" fmla="*/ 733425 h 733425"/>
              <a:gd name="connsiteX1" fmla="*/ 157163 w 157163"/>
              <a:gd name="connsiteY1" fmla="*/ 280988 h 733425"/>
              <a:gd name="connsiteX2" fmla="*/ 0 w 157163"/>
              <a:gd name="connsiteY2" fmla="*/ 0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163" h="733425">
                <a:moveTo>
                  <a:pt x="0" y="733425"/>
                </a:moveTo>
                <a:cubicBezTo>
                  <a:pt x="78581" y="568325"/>
                  <a:pt x="157163" y="403225"/>
                  <a:pt x="157163" y="280988"/>
                </a:cubicBezTo>
                <a:cubicBezTo>
                  <a:pt x="157163" y="158751"/>
                  <a:pt x="78581" y="79375"/>
                  <a:pt x="0" y="0"/>
                </a:cubicBezTo>
              </a:path>
            </a:pathLst>
          </a:custGeom>
          <a:noFill/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Image result for whatever nerd">
            <a:extLst>
              <a:ext uri="{FF2B5EF4-FFF2-40B4-BE49-F238E27FC236}">
                <a16:creationId xmlns:a16="http://schemas.microsoft.com/office/drawing/2014/main" id="{BF3B86EB-8D78-4406-9F4F-9AC9A6955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56" y="2143305"/>
            <a:ext cx="4695436" cy="469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20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0" grpId="0"/>
      <p:bldP spid="13" grpId="0" animBg="1"/>
      <p:bldP spid="33" grpId="0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9448C01-2AAE-4F80-AD29-4259D4A7E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486" y="26753"/>
            <a:ext cx="9143999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This Class is About Complexity of Design</a:t>
            </a:r>
            <a:b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class: A brief aside on complexity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1" name="Picture 4" descr="Image result for principles of compiler design green dragon">
            <a:extLst>
              <a:ext uri="{FF2B5EF4-FFF2-40B4-BE49-F238E27FC236}">
                <a16:creationId xmlns:a16="http://schemas.microsoft.com/office/drawing/2014/main" id="{D1F2F5E2-63F2-46ED-A7A0-1303C20C2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84667" l="12889" r="99111">
                        <a14:foregroundMark x1="65111" y1="49917" x2="65111" y2="49917"/>
                        <a14:foregroundMark x1="60889" y1="44583" x2="68333" y2="52167"/>
                        <a14:foregroundMark x1="68333" y1="52167" x2="72444" y2="61167"/>
                        <a14:foregroundMark x1="72444" y1="61167" x2="85222" y2="57583"/>
                        <a14:foregroundMark x1="85222" y1="57583" x2="92556" y2="66000"/>
                        <a14:foregroundMark x1="92556" y1="66000" x2="92889" y2="69000"/>
                        <a14:foregroundMark x1="77333" y1="59833" x2="65667" y2="63583"/>
                        <a14:foregroundMark x1="65667" y1="63583" x2="62444" y2="63417"/>
                        <a14:foregroundMark x1="55222" y1="70500" x2="55556" y2="67833"/>
                        <a14:foregroundMark x1="56444" y1="71917" x2="60000" y2="75500"/>
                        <a14:foregroundMark x1="60333" y1="75250" x2="57889" y2="73667"/>
                        <a14:foregroundMark x1="56111" y1="67833" x2="67444" y2="65167"/>
                        <a14:foregroundMark x1="82667" y1="63167" x2="77333" y2="67167"/>
                        <a14:foregroundMark x1="76778" y1="67833" x2="83889" y2="64083"/>
                        <a14:foregroundMark x1="65111" y1="56917" x2="65444" y2="52833"/>
                        <a14:foregroundMark x1="78778" y1="42583" x2="87444" y2="48833"/>
                        <a14:foregroundMark x1="84778" y1="37417" x2="84778" y2="38750"/>
                        <a14:foregroundMark x1="91111" y1="63583" x2="98222" y2="69833"/>
                        <a14:foregroundMark x1="84222" y1="63833" x2="89000" y2="70083"/>
                        <a14:foregroundMark x1="92000" y1="70750" x2="87778" y2="84667"/>
                        <a14:foregroundMark x1="93111" y1="61167" x2="95556" y2="57583"/>
                        <a14:foregroundMark x1="78556" y1="50833" x2="82667" y2="58917"/>
                        <a14:foregroundMark x1="81556" y1="41417" x2="78222" y2="43667"/>
                        <a14:foregroundMark x1="47444" y1="28667" x2="57222" y2="35333"/>
                        <a14:foregroundMark x1="57222" y1="35333" x2="57333" y2="35417"/>
                        <a14:foregroundMark x1="84778" y1="37167" x2="83889" y2="38500"/>
                        <a14:foregroundMark x1="99111" y1="72083" x2="97667" y2="83083"/>
                        <a14:backgroundMark x1="28667" y1="25583" x2="34333" y2="68083"/>
                        <a14:backgroundMark x1="42667" y1="64750" x2="51333" y2="52667"/>
                        <a14:backgroundMark x1="52000" y1="52833" x2="50222" y2="62917"/>
                        <a14:backgroundMark x1="54111" y1="55083" x2="52889" y2="50167"/>
                        <a14:backgroundMark x1="52222" y1="46333" x2="52000" y2="40333"/>
                        <a14:backgroundMark x1="61778" y1="32917" x2="73667" y2="36000"/>
                        <a14:backgroundMark x1="73667" y1="36000" x2="66333" y2="32250"/>
                        <a14:backgroundMark x1="28667" y1="32917" x2="37778" y2="43000"/>
                        <a14:backgroundMark x1="37778" y1="43000" x2="40333" y2="51083"/>
                        <a14:backgroundMark x1="35889" y1="17083" x2="53444" y2="21500"/>
                        <a14:backgroundMark x1="53444" y1="21500" x2="48333" y2="18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71" t="20629" r="-1" b="11568"/>
          <a:stretch/>
        </p:blipFill>
        <p:spPr bwMode="auto">
          <a:xfrm>
            <a:off x="8221595" y="1647111"/>
            <a:ext cx="3954288" cy="53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D9D549A-68C8-4A1A-AF2C-56A1A4589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46863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We’ll wield the classic tools to combat complexity:</a:t>
            </a:r>
          </a:p>
          <a:p>
            <a:r>
              <a:rPr lang="en-US" dirty="0"/>
              <a:t>Formalisms</a:t>
            </a:r>
          </a:p>
          <a:p>
            <a:r>
              <a:rPr lang="en-US" dirty="0"/>
              <a:t>Abstractions</a:t>
            </a:r>
          </a:p>
          <a:p>
            <a:r>
              <a:rPr lang="en-US" dirty="0"/>
              <a:t>Modularity</a:t>
            </a:r>
          </a:p>
          <a:p>
            <a:r>
              <a:rPr lang="en-US" dirty="0"/>
              <a:t>Disciplined software design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6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9448C01-2AAE-4F80-AD29-4259D4A7E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753"/>
            <a:ext cx="12192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Explore Design Complexity through Implementation</a:t>
            </a:r>
            <a:b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D9D549A-68C8-4A1A-AF2C-56A1A4589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97" y="1825625"/>
            <a:ext cx="535451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Let’s Build a Compiler!</a:t>
            </a:r>
          </a:p>
          <a:p>
            <a:r>
              <a:rPr lang="en-US" dirty="0"/>
              <a:t>Seems like a good thing to do in a class called “Compiler Construction”</a:t>
            </a:r>
          </a:p>
          <a:p>
            <a:r>
              <a:rPr lang="en-US" dirty="0"/>
              <a:t>Regardless of your interest in compilers, you’ll get to do some non-trivial code development</a:t>
            </a:r>
          </a:p>
          <a:p>
            <a:pPr lvl="1"/>
            <a:endParaRPr lang="en-US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958D4B4-0FE4-32E0-7238-3E7570BFFF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2" t="7949" r="12785" b="11025"/>
          <a:stretch/>
        </p:blipFill>
        <p:spPr>
          <a:xfrm>
            <a:off x="7003379" y="1477901"/>
            <a:ext cx="4671845" cy="495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4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A Big Whoops!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Administrivia &amp; Announcements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E6BB3A-1FEA-72E9-F97F-9208408B5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52" y="1730765"/>
            <a:ext cx="9572695" cy="426723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4E4C79-EFF4-22D3-FF50-35E9AE1BA124}"/>
              </a:ext>
            </a:extLst>
          </p:cNvPr>
          <p:cNvSpPr/>
          <p:nvPr/>
        </p:nvSpPr>
        <p:spPr>
          <a:xfrm>
            <a:off x="1326077" y="5409742"/>
            <a:ext cx="9498885" cy="5639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1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Today’s Lecture Roadmap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Lesson Outline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D6C3C-3DA2-42CA-9E71-CE24C7C7E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Orientation</a:t>
            </a:r>
          </a:p>
          <a:p>
            <a:pPr lvl="1">
              <a:buFontTx/>
              <a:buChar char="-"/>
            </a:pPr>
            <a:r>
              <a:rPr lang="en-US" dirty="0"/>
              <a:t>About you</a:t>
            </a:r>
          </a:p>
          <a:p>
            <a:pPr lvl="1">
              <a:buFontTx/>
              <a:buChar char="-"/>
            </a:pPr>
            <a:r>
              <a:rPr lang="en-US" dirty="0"/>
              <a:t>About me</a:t>
            </a:r>
          </a:p>
          <a:p>
            <a:pPr lvl="1">
              <a:buFontTx/>
              <a:buChar char="-"/>
            </a:pPr>
            <a:r>
              <a:rPr lang="en-US" dirty="0"/>
              <a:t>About the course</a:t>
            </a:r>
          </a:p>
          <a:p>
            <a:r>
              <a:rPr lang="en-US" dirty="0"/>
              <a:t>Overview the Compiler</a:t>
            </a:r>
          </a:p>
          <a:p>
            <a:r>
              <a:rPr lang="en-US" dirty="0"/>
              <a:t>Lexical Specification</a:t>
            </a:r>
          </a:p>
          <a:p>
            <a:pPr lvl="1"/>
            <a:endParaRPr lang="en-US" dirty="0"/>
          </a:p>
        </p:txBody>
      </p:sp>
      <p:pic>
        <p:nvPicPr>
          <p:cNvPr id="10242" name="Picture 2" descr="Image result for confusing roadmap">
            <a:extLst>
              <a:ext uri="{FF2B5EF4-FFF2-40B4-BE49-F238E27FC236}">
                <a16:creationId xmlns:a16="http://schemas.microsoft.com/office/drawing/2014/main" id="{EE94D0A9-5317-45B2-9480-7635E0CAA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054" y="1825625"/>
            <a:ext cx="3707296" cy="42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EAF0DC-887D-4F65-B9C3-CFF9F2C74231}"/>
              </a:ext>
            </a:extLst>
          </p:cNvPr>
          <p:cNvSpPr/>
          <p:nvPr/>
        </p:nvSpPr>
        <p:spPr>
          <a:xfrm>
            <a:off x="836807" y="3429000"/>
            <a:ext cx="3707296" cy="565030"/>
          </a:xfrm>
          <a:prstGeom prst="round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is a Compiler?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55DA60-92A2-4F5B-B8EB-AF6BDED41300}"/>
              </a:ext>
            </a:extLst>
          </p:cNvPr>
          <p:cNvSpPr txBox="1"/>
          <p:nvPr/>
        </p:nvSpPr>
        <p:spPr>
          <a:xfrm>
            <a:off x="4134389" y="1542500"/>
            <a:ext cx="4048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/>
              <a:t>(Audience participation)</a:t>
            </a:r>
          </a:p>
        </p:txBody>
      </p:sp>
    </p:spTree>
    <p:extLst>
      <p:ext uri="{BB962C8B-B14F-4D97-AF65-F5344CB8AC3E}">
        <p14:creationId xmlns:p14="http://schemas.microsoft.com/office/powerpoint/2010/main" val="3826086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is a Compiler?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792DECB-E543-4BAF-8084-FA2BBC7E806E}"/>
              </a:ext>
            </a:extLst>
          </p:cNvPr>
          <p:cNvSpPr/>
          <p:nvPr/>
        </p:nvSpPr>
        <p:spPr>
          <a:xfrm>
            <a:off x="2108100" y="2213694"/>
            <a:ext cx="1577835" cy="40103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E6BBC2D-D083-41AB-BADE-D768BF68BF4F}"/>
              </a:ext>
            </a:extLst>
          </p:cNvPr>
          <p:cNvSpPr/>
          <p:nvPr/>
        </p:nvSpPr>
        <p:spPr>
          <a:xfrm>
            <a:off x="2038846" y="6397167"/>
            <a:ext cx="1716343" cy="3795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Output code in T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FD94A45-E1F7-4C83-BB3B-34DB31B0E68F}"/>
              </a:ext>
            </a:extLst>
          </p:cNvPr>
          <p:cNvSpPr/>
          <p:nvPr/>
        </p:nvSpPr>
        <p:spPr>
          <a:xfrm>
            <a:off x="2038846" y="1542285"/>
            <a:ext cx="1716343" cy="5331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Source code (sequence of chars)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45E24B4-5B89-4E08-A5CC-85D949817C2C}"/>
              </a:ext>
            </a:extLst>
          </p:cNvPr>
          <p:cNvCxnSpPr>
            <a:cxnSpLocks/>
            <a:stCxn id="31" idx="2"/>
            <a:endCxn id="23" idx="0"/>
          </p:cNvCxnSpPr>
          <p:nvPr/>
        </p:nvCxnSpPr>
        <p:spPr>
          <a:xfrm>
            <a:off x="2897017" y="2075404"/>
            <a:ext cx="0" cy="138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B0CE1D5-E9DD-4039-B35B-F66F481DAB5A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2897017" y="6224017"/>
            <a:ext cx="0" cy="173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9533816C-F66A-4229-8E3C-D8E9F99AFE6F}"/>
              </a:ext>
            </a:extLst>
          </p:cNvPr>
          <p:cNvSpPr txBox="1"/>
          <p:nvPr/>
        </p:nvSpPr>
        <p:spPr>
          <a:xfrm>
            <a:off x="5118078" y="1715026"/>
            <a:ext cx="37358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Our working definition of a compiler</a:t>
            </a:r>
          </a:p>
          <a:p>
            <a:r>
              <a:rPr lang="en-US" dirty="0"/>
              <a:t>A recognizer of source language S and</a:t>
            </a:r>
          </a:p>
          <a:p>
            <a:r>
              <a:rPr lang="en-US" dirty="0"/>
              <a:t>a translator from source language S </a:t>
            </a:r>
          </a:p>
          <a:p>
            <a:r>
              <a:rPr lang="en-US" dirty="0"/>
              <a:t>to target language T written in host </a:t>
            </a:r>
          </a:p>
          <a:p>
            <a:r>
              <a:rPr lang="en-US" dirty="0"/>
              <a:t>language H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1661295-6FE8-4411-8843-C0FBDCAD6537}"/>
              </a:ext>
            </a:extLst>
          </p:cNvPr>
          <p:cNvSpPr txBox="1"/>
          <p:nvPr/>
        </p:nvSpPr>
        <p:spPr>
          <a:xfrm>
            <a:off x="4524662" y="180134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B6E4E91-D043-4728-8964-E975020B94E8}"/>
              </a:ext>
            </a:extLst>
          </p:cNvPr>
          <p:cNvSpPr txBox="1"/>
          <p:nvPr/>
        </p:nvSpPr>
        <p:spPr>
          <a:xfrm>
            <a:off x="4249261" y="5867499"/>
            <a:ext cx="296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3777C67-7BB5-49F0-BEBF-2DDFC93CED0C}"/>
              </a:ext>
            </a:extLst>
          </p:cNvPr>
          <p:cNvSpPr txBox="1"/>
          <p:nvPr/>
        </p:nvSpPr>
        <p:spPr>
          <a:xfrm>
            <a:off x="4718749" y="4127985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H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5B741DF-19F0-46A0-9ED1-2CA459219E2B}"/>
              </a:ext>
            </a:extLst>
          </p:cNvPr>
          <p:cNvSpPr/>
          <p:nvPr/>
        </p:nvSpPr>
        <p:spPr>
          <a:xfrm flipH="1">
            <a:off x="3785794" y="1736279"/>
            <a:ext cx="727588" cy="499460"/>
          </a:xfrm>
          <a:custGeom>
            <a:avLst/>
            <a:gdLst>
              <a:gd name="connsiteX0" fmla="*/ 0 w 648929"/>
              <a:gd name="connsiteY0" fmla="*/ 284454 h 499460"/>
              <a:gd name="connsiteX1" fmla="*/ 255638 w 648929"/>
              <a:gd name="connsiteY1" fmla="*/ 490931 h 499460"/>
              <a:gd name="connsiteX2" fmla="*/ 422787 w 648929"/>
              <a:gd name="connsiteY2" fmla="*/ 28815 h 499460"/>
              <a:gd name="connsiteX3" fmla="*/ 648929 w 648929"/>
              <a:gd name="connsiteY3" fmla="*/ 87809 h 4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929" h="499460">
                <a:moveTo>
                  <a:pt x="0" y="284454"/>
                </a:moveTo>
                <a:cubicBezTo>
                  <a:pt x="92586" y="408996"/>
                  <a:pt x="185173" y="533538"/>
                  <a:pt x="255638" y="490931"/>
                </a:cubicBezTo>
                <a:cubicBezTo>
                  <a:pt x="326103" y="448324"/>
                  <a:pt x="357239" y="96002"/>
                  <a:pt x="422787" y="28815"/>
                </a:cubicBezTo>
                <a:cubicBezTo>
                  <a:pt x="488335" y="-38372"/>
                  <a:pt x="568632" y="24718"/>
                  <a:pt x="648929" y="87809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32558A57-165D-45E4-99A8-E2FC29B5F25D}"/>
              </a:ext>
            </a:extLst>
          </p:cNvPr>
          <p:cNvSpPr/>
          <p:nvPr/>
        </p:nvSpPr>
        <p:spPr>
          <a:xfrm flipH="1">
            <a:off x="3755189" y="3951062"/>
            <a:ext cx="963561" cy="570446"/>
          </a:xfrm>
          <a:custGeom>
            <a:avLst/>
            <a:gdLst>
              <a:gd name="connsiteX0" fmla="*/ 0 w 835742"/>
              <a:gd name="connsiteY0" fmla="*/ 283260 h 570446"/>
              <a:gd name="connsiteX1" fmla="*/ 235975 w 835742"/>
              <a:gd name="connsiteY1" fmla="*/ 7957 h 570446"/>
              <a:gd name="connsiteX2" fmla="*/ 412955 w 835742"/>
              <a:gd name="connsiteY2" fmla="*/ 558564 h 570446"/>
              <a:gd name="connsiteX3" fmla="*/ 835742 w 835742"/>
              <a:gd name="connsiteY3" fmla="*/ 332422 h 57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5742" h="570446">
                <a:moveTo>
                  <a:pt x="0" y="283260"/>
                </a:moveTo>
                <a:cubicBezTo>
                  <a:pt x="83574" y="122666"/>
                  <a:pt x="167149" y="-37927"/>
                  <a:pt x="235975" y="7957"/>
                </a:cubicBezTo>
                <a:cubicBezTo>
                  <a:pt x="304801" y="53841"/>
                  <a:pt x="312994" y="504487"/>
                  <a:pt x="412955" y="558564"/>
                </a:cubicBezTo>
                <a:cubicBezTo>
                  <a:pt x="512916" y="612641"/>
                  <a:pt x="674329" y="472531"/>
                  <a:pt x="835742" y="332422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8C741541-0B93-4DF6-8D34-740EDAC42879}"/>
              </a:ext>
            </a:extLst>
          </p:cNvPr>
          <p:cNvSpPr/>
          <p:nvPr/>
        </p:nvSpPr>
        <p:spPr>
          <a:xfrm rot="21030139" flipH="1">
            <a:off x="3820763" y="6285548"/>
            <a:ext cx="619188" cy="345592"/>
          </a:xfrm>
          <a:custGeom>
            <a:avLst/>
            <a:gdLst>
              <a:gd name="connsiteX0" fmla="*/ 0 w 412955"/>
              <a:gd name="connsiteY0" fmla="*/ 0 h 345592"/>
              <a:gd name="connsiteX1" fmla="*/ 78658 w 412955"/>
              <a:gd name="connsiteY1" fmla="*/ 344129 h 345592"/>
              <a:gd name="connsiteX2" fmla="*/ 226142 w 412955"/>
              <a:gd name="connsiteY2" fmla="*/ 127819 h 345592"/>
              <a:gd name="connsiteX3" fmla="*/ 412955 w 412955"/>
              <a:gd name="connsiteY3" fmla="*/ 226142 h 34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955" h="345592">
                <a:moveTo>
                  <a:pt x="0" y="0"/>
                </a:moveTo>
                <a:cubicBezTo>
                  <a:pt x="20484" y="161413"/>
                  <a:pt x="40968" y="322826"/>
                  <a:pt x="78658" y="344129"/>
                </a:cubicBezTo>
                <a:cubicBezTo>
                  <a:pt x="116348" y="365432"/>
                  <a:pt x="170426" y="147483"/>
                  <a:pt x="226142" y="127819"/>
                </a:cubicBezTo>
                <a:cubicBezTo>
                  <a:pt x="281858" y="108155"/>
                  <a:pt x="347406" y="167148"/>
                  <a:pt x="412955" y="226142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4FB65-0F24-9A9F-3495-8B145DF7DFF2}"/>
              </a:ext>
            </a:extLst>
          </p:cNvPr>
          <p:cNvSpPr txBox="1"/>
          <p:nvPr/>
        </p:nvSpPr>
        <p:spPr>
          <a:xfrm>
            <a:off x="9167877" y="1715026"/>
            <a:ext cx="24074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Our compiler</a:t>
            </a:r>
            <a:endParaRPr lang="en-US" dirty="0"/>
          </a:p>
          <a:p>
            <a:r>
              <a:rPr lang="en-US" dirty="0"/>
              <a:t>Host Language H = C++</a:t>
            </a:r>
          </a:p>
          <a:p>
            <a:r>
              <a:rPr lang="en-US" dirty="0"/>
              <a:t>Target language T = X64</a:t>
            </a:r>
          </a:p>
          <a:p>
            <a:r>
              <a:rPr lang="en-US" dirty="0"/>
              <a:t>Source language = ???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D2008-72FC-3634-FF56-97600A2F499F}"/>
              </a:ext>
            </a:extLst>
          </p:cNvPr>
          <p:cNvSpPr txBox="1"/>
          <p:nvPr/>
        </p:nvSpPr>
        <p:spPr>
          <a:xfrm>
            <a:off x="6366240" y="3527147"/>
            <a:ext cx="49584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Audience Participation: </a:t>
            </a:r>
          </a:p>
          <a:p>
            <a:r>
              <a:rPr lang="en-US" sz="2400" b="1" i="1" dirty="0"/>
              <a:t>What should we name our language?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C225B3-CC78-9D7F-237F-F75E974A52BF}"/>
              </a:ext>
            </a:extLst>
          </p:cNvPr>
          <p:cNvSpPr txBox="1"/>
          <p:nvPr/>
        </p:nvSpPr>
        <p:spPr>
          <a:xfrm>
            <a:off x="3814755" y="4514842"/>
            <a:ext cx="2383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For Us: C++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(or whatever you want)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CFB108-86E7-DCE0-24B0-679288614DE5}"/>
              </a:ext>
            </a:extLst>
          </p:cNvPr>
          <p:cNvSpPr txBox="1"/>
          <p:nvPr/>
        </p:nvSpPr>
        <p:spPr>
          <a:xfrm>
            <a:off x="4340919" y="2195433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???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DE49C-E488-90DB-4F0F-08EFF6CA57CB}"/>
              </a:ext>
            </a:extLst>
          </p:cNvPr>
          <p:cNvSpPr txBox="1"/>
          <p:nvPr/>
        </p:nvSpPr>
        <p:spPr>
          <a:xfrm>
            <a:off x="4677062" y="6020949"/>
            <a:ext cx="1834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For Us: X64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(very cool choice)</a:t>
            </a:r>
          </a:p>
        </p:txBody>
      </p:sp>
    </p:spTree>
    <p:extLst>
      <p:ext uri="{BB962C8B-B14F-4D97-AF65-F5344CB8AC3E}">
        <p14:creationId xmlns:p14="http://schemas.microsoft.com/office/powerpoint/2010/main" val="31677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31" grpId="0" animBg="1"/>
      <p:bldP spid="71" grpId="0"/>
      <p:bldP spid="72" grpId="0"/>
      <p:bldP spid="73" grpId="0"/>
      <p:bldP spid="74" grpId="0" animBg="1"/>
      <p:bldP spid="75" grpId="0" animBg="1"/>
      <p:bldP spid="76" grpId="0" animBg="1"/>
      <p:bldP spid="4" grpId="0"/>
      <p:bldP spid="5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is a Compiler?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792DECB-E543-4BAF-8084-FA2BBC7E806E}"/>
              </a:ext>
            </a:extLst>
          </p:cNvPr>
          <p:cNvSpPr/>
          <p:nvPr/>
        </p:nvSpPr>
        <p:spPr>
          <a:xfrm>
            <a:off x="2108100" y="2213694"/>
            <a:ext cx="1577835" cy="40103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E6BBC2D-D083-41AB-BADE-D768BF68BF4F}"/>
              </a:ext>
            </a:extLst>
          </p:cNvPr>
          <p:cNvSpPr/>
          <p:nvPr/>
        </p:nvSpPr>
        <p:spPr>
          <a:xfrm>
            <a:off x="2038846" y="6397167"/>
            <a:ext cx="1716343" cy="3795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Output code in T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FD94A45-E1F7-4C83-BB3B-34DB31B0E68F}"/>
              </a:ext>
            </a:extLst>
          </p:cNvPr>
          <p:cNvSpPr/>
          <p:nvPr/>
        </p:nvSpPr>
        <p:spPr>
          <a:xfrm>
            <a:off x="2038846" y="1542285"/>
            <a:ext cx="1716343" cy="5331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Source code (sequence of chars)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45E24B4-5B89-4E08-A5CC-85D949817C2C}"/>
              </a:ext>
            </a:extLst>
          </p:cNvPr>
          <p:cNvCxnSpPr>
            <a:cxnSpLocks/>
            <a:stCxn id="31" idx="2"/>
            <a:endCxn id="23" idx="0"/>
          </p:cNvCxnSpPr>
          <p:nvPr/>
        </p:nvCxnSpPr>
        <p:spPr>
          <a:xfrm>
            <a:off x="2897017" y="2075404"/>
            <a:ext cx="0" cy="138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B0CE1D5-E9DD-4039-B35B-F66F481DAB5A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2897017" y="6224017"/>
            <a:ext cx="0" cy="173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4D102AD-B58A-F1D7-5EAC-B3616059D164}"/>
              </a:ext>
            </a:extLst>
          </p:cNvPr>
          <p:cNvSpPr txBox="1"/>
          <p:nvPr/>
        </p:nvSpPr>
        <p:spPr>
          <a:xfrm>
            <a:off x="5728065" y="3079470"/>
            <a:ext cx="5545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Great! With our language defined, we can</a:t>
            </a:r>
          </a:p>
          <a:p>
            <a:r>
              <a:rPr lang="en-US" sz="2400" b="1" i="1" dirty="0"/>
              <a:t>resume exploring the compiler’s structure</a:t>
            </a:r>
          </a:p>
        </p:txBody>
      </p:sp>
    </p:spTree>
    <p:extLst>
      <p:ext uri="{BB962C8B-B14F-4D97-AF65-F5344CB8AC3E}">
        <p14:creationId xmlns:p14="http://schemas.microsoft.com/office/powerpoint/2010/main" val="570354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is a Compiler?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BF7BF92-9A41-44CB-84D3-15570FDE8374}"/>
              </a:ext>
            </a:extLst>
          </p:cNvPr>
          <p:cNvGrpSpPr/>
          <p:nvPr/>
        </p:nvGrpSpPr>
        <p:grpSpPr>
          <a:xfrm>
            <a:off x="2038846" y="1542285"/>
            <a:ext cx="1716343" cy="5234408"/>
            <a:chOff x="2038846" y="1542285"/>
            <a:chExt cx="1716343" cy="523440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792DECB-E543-4BAF-8084-FA2BBC7E806E}"/>
                </a:ext>
              </a:extLst>
            </p:cNvPr>
            <p:cNvSpPr/>
            <p:nvPr/>
          </p:nvSpPr>
          <p:spPr>
            <a:xfrm>
              <a:off x="2108100" y="2213694"/>
              <a:ext cx="1577835" cy="401032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Compiler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E6BBC2D-D083-41AB-BADE-D768BF68BF4F}"/>
                </a:ext>
              </a:extLst>
            </p:cNvPr>
            <p:cNvSpPr/>
            <p:nvPr/>
          </p:nvSpPr>
          <p:spPr>
            <a:xfrm>
              <a:off x="2038846" y="6397167"/>
              <a:ext cx="1716343" cy="37952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Output code in T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FD94A45-E1F7-4C83-BB3B-34DB31B0E68F}"/>
                </a:ext>
              </a:extLst>
            </p:cNvPr>
            <p:cNvSpPr/>
            <p:nvPr/>
          </p:nvSpPr>
          <p:spPr>
            <a:xfrm>
              <a:off x="2038846" y="1542285"/>
              <a:ext cx="1716343" cy="53311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Source code (sequence of chars)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45E24B4-5B89-4E08-A5CC-85D949817C2C}"/>
                </a:ext>
              </a:extLst>
            </p:cNvPr>
            <p:cNvCxnSpPr>
              <a:cxnSpLocks/>
              <a:stCxn id="31" idx="2"/>
              <a:endCxn id="23" idx="0"/>
            </p:cNvCxnSpPr>
            <p:nvPr/>
          </p:nvCxnSpPr>
          <p:spPr>
            <a:xfrm>
              <a:off x="2897017" y="2075404"/>
              <a:ext cx="0" cy="1382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B0CE1D5-E9DD-4039-B35B-F66F481DAB5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2897017" y="6224017"/>
              <a:ext cx="0" cy="1731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02B92C-DA3B-46E7-9489-BAC6B088AD7E}"/>
                  </a:ext>
                </a:extLst>
              </p:cNvPr>
              <p:cNvSpPr txBox="1"/>
              <p:nvPr/>
            </p:nvSpPr>
            <p:spPr>
              <a:xfrm>
                <a:off x="4006483" y="3387077"/>
                <a:ext cx="864019" cy="107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sz="7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02B92C-DA3B-46E7-9489-BAC6B088A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483" y="3387077"/>
                <a:ext cx="864019" cy="10772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60E87247-0D28-4C42-A113-D40EBA4975AA}"/>
              </a:ext>
            </a:extLst>
          </p:cNvPr>
          <p:cNvGrpSpPr/>
          <p:nvPr/>
        </p:nvGrpSpPr>
        <p:grpSpPr>
          <a:xfrm>
            <a:off x="5354435" y="1560442"/>
            <a:ext cx="1716343" cy="5234408"/>
            <a:chOff x="5354435" y="1560442"/>
            <a:chExt cx="1716343" cy="523440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8468E25-BDB5-4CAE-8622-FD4962039A1E}"/>
                </a:ext>
              </a:extLst>
            </p:cNvPr>
            <p:cNvSpPr/>
            <p:nvPr/>
          </p:nvSpPr>
          <p:spPr>
            <a:xfrm>
              <a:off x="5354435" y="6415324"/>
              <a:ext cx="1716343" cy="37952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Output code in T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A46B6D9-2456-42A6-B246-3088672A5874}"/>
                </a:ext>
              </a:extLst>
            </p:cNvPr>
            <p:cNvSpPr/>
            <p:nvPr/>
          </p:nvSpPr>
          <p:spPr>
            <a:xfrm>
              <a:off x="5354435" y="1560442"/>
              <a:ext cx="1716343" cy="53311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Source code (sequence of chars)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5D84352-FA11-46D0-AE4F-6CD37998B012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>
              <a:off x="6212606" y="2093561"/>
              <a:ext cx="0" cy="1382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593F43E-F34F-48B8-B873-C12059A6F6C2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>
              <a:off x="6212606" y="6242174"/>
              <a:ext cx="0" cy="1731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5BEF6E7A-242D-4D64-B38F-B9129AE6FAB5}"/>
                </a:ext>
              </a:extLst>
            </p:cNvPr>
            <p:cNvSpPr/>
            <p:nvPr/>
          </p:nvSpPr>
          <p:spPr>
            <a:xfrm>
              <a:off x="5423689" y="2281084"/>
              <a:ext cx="1577835" cy="97775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Frontend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0017F79-B747-402D-8D8A-1158359FFE99}"/>
                </a:ext>
              </a:extLst>
            </p:cNvPr>
            <p:cNvSpPr/>
            <p:nvPr/>
          </p:nvSpPr>
          <p:spPr>
            <a:xfrm>
              <a:off x="5416194" y="3420797"/>
              <a:ext cx="1592825" cy="167670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Middleend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0416EC2-7ACC-4224-A41C-DEC95C2BE94E}"/>
                </a:ext>
              </a:extLst>
            </p:cNvPr>
            <p:cNvSpPr/>
            <p:nvPr/>
          </p:nvSpPr>
          <p:spPr>
            <a:xfrm>
              <a:off x="5416194" y="5338769"/>
              <a:ext cx="1592825" cy="92573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Backend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714870B-C3F8-4CFA-BB7A-1CB064435A6A}"/>
                </a:ext>
              </a:extLst>
            </p:cNvPr>
            <p:cNvCxnSpPr>
              <a:cxnSpLocks/>
              <a:stCxn id="42" idx="2"/>
              <a:endCxn id="43" idx="0"/>
            </p:cNvCxnSpPr>
            <p:nvPr/>
          </p:nvCxnSpPr>
          <p:spPr>
            <a:xfrm>
              <a:off x="6212606" y="3258834"/>
              <a:ext cx="0" cy="1619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B2F30821-98E5-480D-8AE0-011C643E09BD}"/>
                </a:ext>
              </a:extLst>
            </p:cNvPr>
            <p:cNvCxnSpPr>
              <a:cxnSpLocks/>
              <a:stCxn id="43" idx="2"/>
              <a:endCxn id="44" idx="0"/>
            </p:cNvCxnSpPr>
            <p:nvPr/>
          </p:nvCxnSpPr>
          <p:spPr>
            <a:xfrm>
              <a:off x="6212606" y="5097502"/>
              <a:ext cx="0" cy="2412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78A9AFE-38F8-400C-BF8C-3558FC7FA9F5}"/>
              </a:ext>
            </a:extLst>
          </p:cNvPr>
          <p:cNvSpPr txBox="1"/>
          <p:nvPr/>
        </p:nvSpPr>
        <p:spPr>
          <a:xfrm>
            <a:off x="7092309" y="3183499"/>
            <a:ext cx="33824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Traditional compilers</a:t>
            </a:r>
          </a:p>
          <a:p>
            <a:r>
              <a:rPr lang="en-US" dirty="0"/>
              <a:t>Divided into phases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Frontend: input handling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Middleend</a:t>
            </a:r>
            <a:r>
              <a:rPr lang="en-US" dirty="0"/>
              <a:t>: program reasoning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Backend: output handling</a:t>
            </a:r>
          </a:p>
        </p:txBody>
      </p:sp>
    </p:spTree>
    <p:extLst>
      <p:ext uri="{BB962C8B-B14F-4D97-AF65-F5344CB8AC3E}">
        <p14:creationId xmlns:p14="http://schemas.microsoft.com/office/powerpoint/2010/main" val="98311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is a Compiler?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1E7804-4416-4700-8F54-D3BA58E7E374}"/>
              </a:ext>
            </a:extLst>
          </p:cNvPr>
          <p:cNvSpPr txBox="1"/>
          <p:nvPr/>
        </p:nvSpPr>
        <p:spPr>
          <a:xfrm>
            <a:off x="7092309" y="3183499"/>
            <a:ext cx="33824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Traditional compilers</a:t>
            </a:r>
          </a:p>
          <a:p>
            <a:r>
              <a:rPr lang="en-US" dirty="0"/>
              <a:t>Divided into phases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Frontend: input handling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Middleend</a:t>
            </a:r>
            <a:r>
              <a:rPr lang="en-US" dirty="0"/>
              <a:t>: program reasoning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Backend: output handling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6222481-1B3A-4CF8-9FF3-3A5623438798}"/>
              </a:ext>
            </a:extLst>
          </p:cNvPr>
          <p:cNvSpPr/>
          <p:nvPr/>
        </p:nvSpPr>
        <p:spPr>
          <a:xfrm>
            <a:off x="4887359" y="2199869"/>
            <a:ext cx="157783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Scanner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Lexical analysis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A7449D2-AA16-4209-9FB7-4F45F65F7C25}"/>
              </a:ext>
            </a:extLst>
          </p:cNvPr>
          <p:cNvSpPr/>
          <p:nvPr/>
        </p:nvSpPr>
        <p:spPr>
          <a:xfrm>
            <a:off x="4879864" y="2790674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Parser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Syntactic analysis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5B54DB-4920-4CC9-A7F5-2C460D5C3109}"/>
              </a:ext>
            </a:extLst>
          </p:cNvPr>
          <p:cNvSpPr/>
          <p:nvPr/>
        </p:nvSpPr>
        <p:spPr>
          <a:xfrm>
            <a:off x="4879864" y="3342138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Semantic analysis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A0D4E9D-D323-4A25-A1E0-E96AB85F700A}"/>
              </a:ext>
            </a:extLst>
          </p:cNvPr>
          <p:cNvSpPr/>
          <p:nvPr/>
        </p:nvSpPr>
        <p:spPr>
          <a:xfrm>
            <a:off x="4887359" y="3952594"/>
            <a:ext cx="1577835" cy="4857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Intermediate code generation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B9BEEA-D988-455A-9EFD-863D0F1F8B0F}"/>
              </a:ext>
            </a:extLst>
          </p:cNvPr>
          <p:cNvSpPr/>
          <p:nvPr/>
        </p:nvSpPr>
        <p:spPr>
          <a:xfrm>
            <a:off x="4887358" y="4639318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IR optimization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3D3B8D7-ED50-43EA-B574-7AF7A9E8B63E}"/>
              </a:ext>
            </a:extLst>
          </p:cNvPr>
          <p:cNvSpPr/>
          <p:nvPr/>
        </p:nvSpPr>
        <p:spPr>
          <a:xfrm>
            <a:off x="4887358" y="5260110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generation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89D3B9E-0B98-45DA-A5ED-CA7903ABA55F}"/>
              </a:ext>
            </a:extLst>
          </p:cNvPr>
          <p:cNvSpPr/>
          <p:nvPr/>
        </p:nvSpPr>
        <p:spPr>
          <a:xfrm>
            <a:off x="4894855" y="5812787"/>
            <a:ext cx="1562843" cy="39740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optimization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272A8CC-ADB5-4CCE-89F7-A0BCEE9D49E7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5676276" y="2589372"/>
            <a:ext cx="0" cy="201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3FFDEDE-0180-4E9F-B1FB-96EAB3729413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5676276" y="3180176"/>
            <a:ext cx="0" cy="161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95A39CE-CB4B-4150-A93E-B2115F230F93}"/>
              </a:ext>
            </a:extLst>
          </p:cNvPr>
          <p:cNvCxnSpPr>
            <a:cxnSpLocks/>
            <a:stCxn id="22" idx="2"/>
            <a:endCxn id="24" idx="0"/>
          </p:cNvCxnSpPr>
          <p:nvPr/>
        </p:nvCxnSpPr>
        <p:spPr>
          <a:xfrm>
            <a:off x="5676276" y="3731640"/>
            <a:ext cx="0" cy="220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00C387D-14AA-4C57-A037-DF19F203582F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 flipH="1">
            <a:off x="5676276" y="4438344"/>
            <a:ext cx="1" cy="200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273CEBD-1CDD-4D5A-A135-432F60228816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5676275" y="5018844"/>
            <a:ext cx="0" cy="241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D719D85-86C5-45FB-9296-9DA2689AE7A1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>
            <a:off x="5676276" y="5639637"/>
            <a:ext cx="1" cy="173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8B55C2-2400-4981-9F46-F34A9F8CC44F}"/>
              </a:ext>
            </a:extLst>
          </p:cNvPr>
          <p:cNvGrpSpPr/>
          <p:nvPr/>
        </p:nvGrpSpPr>
        <p:grpSpPr>
          <a:xfrm>
            <a:off x="2178607" y="1481784"/>
            <a:ext cx="1716343" cy="5234408"/>
            <a:chOff x="2178607" y="1481784"/>
            <a:chExt cx="1716343" cy="5234408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35A41B4-B358-409E-847B-BB908A167AE0}"/>
                </a:ext>
              </a:extLst>
            </p:cNvPr>
            <p:cNvSpPr/>
            <p:nvPr/>
          </p:nvSpPr>
          <p:spPr>
            <a:xfrm>
              <a:off x="2178607" y="6336666"/>
              <a:ext cx="1716343" cy="37952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Output code in T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C12E9D3F-3DD1-487D-9E32-D90BE27EB7B7}"/>
                </a:ext>
              </a:extLst>
            </p:cNvPr>
            <p:cNvSpPr/>
            <p:nvPr/>
          </p:nvSpPr>
          <p:spPr>
            <a:xfrm>
              <a:off x="2178607" y="1481784"/>
              <a:ext cx="1716343" cy="53311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Source code (sequence of chars)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34A67BA-E10A-47F6-9067-034825EF4CE1}"/>
                </a:ext>
              </a:extLst>
            </p:cNvPr>
            <p:cNvCxnSpPr>
              <a:cxnSpLocks/>
              <a:stCxn id="45" idx="2"/>
            </p:cNvCxnSpPr>
            <p:nvPr/>
          </p:nvCxnSpPr>
          <p:spPr>
            <a:xfrm>
              <a:off x="3036778" y="2014903"/>
              <a:ext cx="0" cy="1382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1EC13C2-C552-40E8-B35E-FED2AC47CD85}"/>
                </a:ext>
              </a:extLst>
            </p:cNvPr>
            <p:cNvCxnSpPr>
              <a:cxnSpLocks/>
              <a:endCxn id="44" idx="0"/>
            </p:cNvCxnSpPr>
            <p:nvPr/>
          </p:nvCxnSpPr>
          <p:spPr>
            <a:xfrm>
              <a:off x="3036778" y="6163516"/>
              <a:ext cx="0" cy="1731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4A84D845-BE73-443C-BEFD-0FE664445751}"/>
                </a:ext>
              </a:extLst>
            </p:cNvPr>
            <p:cNvSpPr/>
            <p:nvPr/>
          </p:nvSpPr>
          <p:spPr>
            <a:xfrm>
              <a:off x="2247861" y="2202426"/>
              <a:ext cx="1577835" cy="97775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Frontend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0A0A5A07-7E1A-410B-BAE4-36CC0D5A43D5}"/>
                </a:ext>
              </a:extLst>
            </p:cNvPr>
            <p:cNvSpPr/>
            <p:nvPr/>
          </p:nvSpPr>
          <p:spPr>
            <a:xfrm>
              <a:off x="2240366" y="3342139"/>
              <a:ext cx="1592825" cy="167670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Middleend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6A67005-C81A-4AEC-AC17-C115C5F4BE8D}"/>
                </a:ext>
              </a:extLst>
            </p:cNvPr>
            <p:cNvSpPr/>
            <p:nvPr/>
          </p:nvSpPr>
          <p:spPr>
            <a:xfrm>
              <a:off x="2240366" y="5260111"/>
              <a:ext cx="1592825" cy="92573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Backend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FBA47AD-F8F2-4ECC-8806-C7C90C84381A}"/>
                </a:ext>
              </a:extLst>
            </p:cNvPr>
            <p:cNvCxnSpPr>
              <a:cxnSpLocks/>
              <a:stCxn id="57" idx="2"/>
              <a:endCxn id="58" idx="0"/>
            </p:cNvCxnSpPr>
            <p:nvPr/>
          </p:nvCxnSpPr>
          <p:spPr>
            <a:xfrm>
              <a:off x="3036778" y="3180176"/>
              <a:ext cx="0" cy="1619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C0085775-BCE2-43A6-920B-8549CD4B4596}"/>
                </a:ext>
              </a:extLst>
            </p:cNvPr>
            <p:cNvCxnSpPr>
              <a:cxnSpLocks/>
              <a:stCxn id="58" idx="2"/>
              <a:endCxn id="59" idx="0"/>
            </p:cNvCxnSpPr>
            <p:nvPr/>
          </p:nvCxnSpPr>
          <p:spPr>
            <a:xfrm>
              <a:off x="3036778" y="5018844"/>
              <a:ext cx="0" cy="2412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Left Brace 10">
            <a:extLst>
              <a:ext uri="{FF2B5EF4-FFF2-40B4-BE49-F238E27FC236}">
                <a16:creationId xmlns:a16="http://schemas.microsoft.com/office/drawing/2014/main" id="{3B4F17F6-4F42-4405-86B7-7D826FC700E9}"/>
              </a:ext>
            </a:extLst>
          </p:cNvPr>
          <p:cNvSpPr/>
          <p:nvPr/>
        </p:nvSpPr>
        <p:spPr>
          <a:xfrm>
            <a:off x="3894949" y="2182690"/>
            <a:ext cx="804870" cy="102698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Left Brace 61">
            <a:extLst>
              <a:ext uri="{FF2B5EF4-FFF2-40B4-BE49-F238E27FC236}">
                <a16:creationId xmlns:a16="http://schemas.microsoft.com/office/drawing/2014/main" id="{B74DEBC8-8748-41A4-809E-6E684F6A946B}"/>
              </a:ext>
            </a:extLst>
          </p:cNvPr>
          <p:cNvSpPr/>
          <p:nvPr/>
        </p:nvSpPr>
        <p:spPr>
          <a:xfrm>
            <a:off x="3890033" y="3357648"/>
            <a:ext cx="804870" cy="167670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Left Brace 62">
            <a:extLst>
              <a:ext uri="{FF2B5EF4-FFF2-40B4-BE49-F238E27FC236}">
                <a16:creationId xmlns:a16="http://schemas.microsoft.com/office/drawing/2014/main" id="{CEDC742B-5AF4-436F-95F6-2AAB4F2C2635}"/>
              </a:ext>
            </a:extLst>
          </p:cNvPr>
          <p:cNvSpPr/>
          <p:nvPr/>
        </p:nvSpPr>
        <p:spPr>
          <a:xfrm>
            <a:off x="3885117" y="5270028"/>
            <a:ext cx="804870" cy="102698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BDEFAAA2-8F69-440D-9231-CC42482333D6}"/>
              </a:ext>
            </a:extLst>
          </p:cNvPr>
          <p:cNvSpPr/>
          <p:nvPr/>
        </p:nvSpPr>
        <p:spPr>
          <a:xfrm>
            <a:off x="7629580" y="690633"/>
            <a:ext cx="3189247" cy="2271621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What do these modules do?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09057B-5B09-4249-969F-45855B0D47E7}"/>
              </a:ext>
            </a:extLst>
          </p:cNvPr>
          <p:cNvSpPr/>
          <p:nvPr/>
        </p:nvSpPr>
        <p:spPr>
          <a:xfrm>
            <a:off x="7095333" y="4607672"/>
            <a:ext cx="3577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Phases further divided into modules</a:t>
            </a:r>
          </a:p>
        </p:txBody>
      </p:sp>
    </p:spTree>
    <p:extLst>
      <p:ext uri="{BB962C8B-B14F-4D97-AF65-F5344CB8AC3E}">
        <p14:creationId xmlns:p14="http://schemas.microsoft.com/office/powerpoint/2010/main" val="4047598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11" grpId="0" animBg="1"/>
      <p:bldP spid="62" grpId="0" animBg="1"/>
      <p:bldP spid="63" grpId="0" animBg="1"/>
      <p:bldP spid="12" grpId="0" animBg="1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is a Compiler?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6222481-1B3A-4CF8-9FF3-3A5623438798}"/>
              </a:ext>
            </a:extLst>
          </p:cNvPr>
          <p:cNvSpPr/>
          <p:nvPr/>
        </p:nvSpPr>
        <p:spPr>
          <a:xfrm>
            <a:off x="255159" y="1570335"/>
            <a:ext cx="157783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Scanner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Lexical analysis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A7449D2-AA16-4209-9FB7-4F45F65F7C25}"/>
              </a:ext>
            </a:extLst>
          </p:cNvPr>
          <p:cNvSpPr/>
          <p:nvPr/>
        </p:nvSpPr>
        <p:spPr>
          <a:xfrm>
            <a:off x="247664" y="2265374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Parser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Syntactic analysis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5B54DB-4920-4CC9-A7F5-2C460D5C3109}"/>
              </a:ext>
            </a:extLst>
          </p:cNvPr>
          <p:cNvSpPr/>
          <p:nvPr/>
        </p:nvSpPr>
        <p:spPr>
          <a:xfrm>
            <a:off x="247664" y="2960413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Semantic analysis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A0D4E9D-D323-4A25-A1E0-E96AB85F700A}"/>
              </a:ext>
            </a:extLst>
          </p:cNvPr>
          <p:cNvSpPr/>
          <p:nvPr/>
        </p:nvSpPr>
        <p:spPr>
          <a:xfrm>
            <a:off x="255159" y="3655452"/>
            <a:ext cx="1577835" cy="4857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Intermediate code generation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B9BEEA-D988-455A-9EFD-863D0F1F8B0F}"/>
              </a:ext>
            </a:extLst>
          </p:cNvPr>
          <p:cNvSpPr/>
          <p:nvPr/>
        </p:nvSpPr>
        <p:spPr>
          <a:xfrm>
            <a:off x="255158" y="4446739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IR optimization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3D3B8D7-ED50-43EA-B574-7AF7A9E8B63E}"/>
              </a:ext>
            </a:extLst>
          </p:cNvPr>
          <p:cNvSpPr/>
          <p:nvPr/>
        </p:nvSpPr>
        <p:spPr>
          <a:xfrm>
            <a:off x="255158" y="5131802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generation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89D3B9E-0B98-45DA-A5ED-CA7903ABA55F}"/>
              </a:ext>
            </a:extLst>
          </p:cNvPr>
          <p:cNvSpPr/>
          <p:nvPr/>
        </p:nvSpPr>
        <p:spPr>
          <a:xfrm>
            <a:off x="262655" y="5816865"/>
            <a:ext cx="1562843" cy="39740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optimization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272A8CC-ADB5-4CCE-89F7-A0BCEE9D49E7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1044077" y="1959837"/>
            <a:ext cx="0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3FFDEDE-0180-4E9F-B1FB-96EAB3729413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1044077" y="2654876"/>
            <a:ext cx="0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95A39CE-CB4B-4150-A93E-B2115F230F93}"/>
              </a:ext>
            </a:extLst>
          </p:cNvPr>
          <p:cNvCxnSpPr>
            <a:cxnSpLocks/>
            <a:stCxn id="22" idx="2"/>
            <a:endCxn id="24" idx="0"/>
          </p:cNvCxnSpPr>
          <p:nvPr/>
        </p:nvCxnSpPr>
        <p:spPr>
          <a:xfrm>
            <a:off x="1044077" y="3349915"/>
            <a:ext cx="0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00C387D-14AA-4C57-A037-DF19F203582F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 flipH="1">
            <a:off x="1044075" y="4141202"/>
            <a:ext cx="2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273CEBD-1CDD-4D5A-A135-432F60228816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1044075" y="4826265"/>
            <a:ext cx="0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D719D85-86C5-45FB-9296-9DA2689AE7A1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>
            <a:off x="1044075" y="5511328"/>
            <a:ext cx="2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1628CE1-A071-D12B-AA9B-B5C5A5D2E1AA}"/>
              </a:ext>
            </a:extLst>
          </p:cNvPr>
          <p:cNvSpPr txBox="1"/>
          <p:nvPr/>
        </p:nvSpPr>
        <p:spPr>
          <a:xfrm>
            <a:off x="1864394" y="1442867"/>
            <a:ext cx="4727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Scanner: </a:t>
            </a:r>
            <a:r>
              <a:rPr lang="en-US" dirty="0"/>
              <a:t>Transform input characters into tokens </a:t>
            </a:r>
          </a:p>
          <a:p>
            <a:r>
              <a:rPr lang="en-US" dirty="0"/>
              <a:t>(the “words” of the language)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CCFB4D-C280-42AB-4385-A10A216F4805}"/>
              </a:ext>
            </a:extLst>
          </p:cNvPr>
          <p:cNvSpPr txBox="1"/>
          <p:nvPr/>
        </p:nvSpPr>
        <p:spPr>
          <a:xfrm>
            <a:off x="1840489" y="2136828"/>
            <a:ext cx="5033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Parser: </a:t>
            </a:r>
            <a:r>
              <a:rPr lang="en-US" dirty="0"/>
              <a:t>arrange tokens into syntax </a:t>
            </a:r>
          </a:p>
          <a:p>
            <a:r>
              <a:rPr lang="en-US" dirty="0"/>
              <a:t>(the “sentences” and “paragraphs” of the language)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C9AAB7-AD7B-D95E-39FD-9509AAFB31FC}"/>
              </a:ext>
            </a:extLst>
          </p:cNvPr>
          <p:cNvSpPr txBox="1"/>
          <p:nvPr/>
        </p:nvSpPr>
        <p:spPr>
          <a:xfrm>
            <a:off x="1854867" y="2830282"/>
            <a:ext cx="4266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Semantic Analysis: </a:t>
            </a:r>
            <a:r>
              <a:rPr lang="en-US" dirty="0"/>
              <a:t>Check properties of the </a:t>
            </a:r>
          </a:p>
          <a:p>
            <a:r>
              <a:rPr lang="en-US" dirty="0"/>
              <a:t>AST and add metadata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8BCD75-0BC1-B248-BE77-1253D770DA52}"/>
              </a:ext>
            </a:extLst>
          </p:cNvPr>
          <p:cNvSpPr txBox="1"/>
          <p:nvPr/>
        </p:nvSpPr>
        <p:spPr>
          <a:xfrm>
            <a:off x="7605247" y="2587068"/>
            <a:ext cx="3145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Name analysis:</a:t>
            </a:r>
            <a:r>
              <a:rPr lang="en-US" dirty="0"/>
              <a:t> bind identifiers </a:t>
            </a:r>
          </a:p>
          <a:p>
            <a:r>
              <a:rPr lang="en-US" dirty="0"/>
              <a:t>to their symbols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F252C9-525B-1496-7F96-EAB0FA82441C}"/>
              </a:ext>
            </a:extLst>
          </p:cNvPr>
          <p:cNvSpPr txBox="1"/>
          <p:nvPr/>
        </p:nvSpPr>
        <p:spPr>
          <a:xfrm>
            <a:off x="7579682" y="3275961"/>
            <a:ext cx="3037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Type analysis:</a:t>
            </a:r>
            <a:r>
              <a:rPr lang="en-US" dirty="0"/>
              <a:t> associate types </a:t>
            </a:r>
          </a:p>
          <a:p>
            <a:r>
              <a:rPr lang="en-US" dirty="0"/>
              <a:t>with operations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BCDC1-89D2-03E3-DD67-A778639222ED}"/>
              </a:ext>
            </a:extLst>
          </p:cNvPr>
          <p:cNvSpPr txBox="1"/>
          <p:nvPr/>
        </p:nvSpPr>
        <p:spPr>
          <a:xfrm>
            <a:off x="1842518" y="3599127"/>
            <a:ext cx="4938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Intermediate </a:t>
            </a:r>
            <a:r>
              <a:rPr lang="en-US" b="1" dirty="0" err="1"/>
              <a:t>codegen</a:t>
            </a:r>
            <a:r>
              <a:rPr lang="en-US" b="1" dirty="0"/>
              <a:t>: </a:t>
            </a:r>
            <a:r>
              <a:rPr lang="en-US" dirty="0"/>
              <a:t>Transform AST into a more </a:t>
            </a:r>
          </a:p>
          <a:p>
            <a:r>
              <a:rPr lang="en-US" dirty="0"/>
              <a:t>“operational” internal representation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CDBDAC-F1A0-83F0-494F-160BB2B7D8DC}"/>
              </a:ext>
            </a:extLst>
          </p:cNvPr>
          <p:cNvSpPr txBox="1"/>
          <p:nvPr/>
        </p:nvSpPr>
        <p:spPr>
          <a:xfrm>
            <a:off x="1864394" y="4309298"/>
            <a:ext cx="4353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Intermediate Representation Optimization: </a:t>
            </a:r>
          </a:p>
          <a:p>
            <a:r>
              <a:rPr lang="en-US" dirty="0"/>
              <a:t>Structural improvements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E1157A-19F9-CD43-E6A5-14AE0DFC58AA}"/>
              </a:ext>
            </a:extLst>
          </p:cNvPr>
          <p:cNvSpPr txBox="1"/>
          <p:nvPr/>
        </p:nvSpPr>
        <p:spPr>
          <a:xfrm>
            <a:off x="1854867" y="5001135"/>
            <a:ext cx="4590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Final Code Generation: </a:t>
            </a:r>
            <a:r>
              <a:rPr lang="en-US" dirty="0"/>
              <a:t>Translate IR into target </a:t>
            </a:r>
          </a:p>
          <a:p>
            <a:r>
              <a:rPr lang="en-US" dirty="0"/>
              <a:t>language representation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03B3C-C113-F5A4-98F9-67DCFBA1788B}"/>
              </a:ext>
            </a:extLst>
          </p:cNvPr>
          <p:cNvSpPr txBox="1"/>
          <p:nvPr/>
        </p:nvSpPr>
        <p:spPr>
          <a:xfrm>
            <a:off x="1832992" y="5705082"/>
            <a:ext cx="3970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Final Code Optimization: </a:t>
            </a:r>
            <a:r>
              <a:rPr lang="en-US" dirty="0"/>
              <a:t>target-specific </a:t>
            </a:r>
          </a:p>
          <a:p>
            <a:r>
              <a:rPr lang="en-US" dirty="0"/>
              <a:t>optimizations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43566E47-1CAF-A35B-4624-2312CEC63885}"/>
              </a:ext>
            </a:extLst>
          </p:cNvPr>
          <p:cNvSpPr/>
          <p:nvPr/>
        </p:nvSpPr>
        <p:spPr>
          <a:xfrm>
            <a:off x="6019399" y="2469106"/>
            <a:ext cx="1857773" cy="1429221"/>
          </a:xfrm>
          <a:prstGeom prst="leftBrace">
            <a:avLst>
              <a:gd name="adj1" fmla="val 566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53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581" y="27852"/>
            <a:ext cx="9311313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Compiler’s Recognizer Duties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6222481-1B3A-4CF8-9FF3-3A5623438798}"/>
              </a:ext>
            </a:extLst>
          </p:cNvPr>
          <p:cNvSpPr/>
          <p:nvPr/>
        </p:nvSpPr>
        <p:spPr>
          <a:xfrm>
            <a:off x="255159" y="1570335"/>
            <a:ext cx="157783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Scanner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Lexical analysis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A7449D2-AA16-4209-9FB7-4F45F65F7C25}"/>
              </a:ext>
            </a:extLst>
          </p:cNvPr>
          <p:cNvSpPr/>
          <p:nvPr/>
        </p:nvSpPr>
        <p:spPr>
          <a:xfrm>
            <a:off x="247664" y="2265374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Parser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Syntactic analysis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5B54DB-4920-4CC9-A7F5-2C460D5C3109}"/>
              </a:ext>
            </a:extLst>
          </p:cNvPr>
          <p:cNvSpPr/>
          <p:nvPr/>
        </p:nvSpPr>
        <p:spPr>
          <a:xfrm>
            <a:off x="247664" y="2960413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Semantic analysis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A0D4E9D-D323-4A25-A1E0-E96AB85F700A}"/>
              </a:ext>
            </a:extLst>
          </p:cNvPr>
          <p:cNvSpPr/>
          <p:nvPr/>
        </p:nvSpPr>
        <p:spPr>
          <a:xfrm>
            <a:off x="255159" y="3655452"/>
            <a:ext cx="1577835" cy="4857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Intermediate code generation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B9BEEA-D988-455A-9EFD-863D0F1F8B0F}"/>
              </a:ext>
            </a:extLst>
          </p:cNvPr>
          <p:cNvSpPr/>
          <p:nvPr/>
        </p:nvSpPr>
        <p:spPr>
          <a:xfrm>
            <a:off x="255158" y="4446739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IR optimization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3D3B8D7-ED50-43EA-B574-7AF7A9E8B63E}"/>
              </a:ext>
            </a:extLst>
          </p:cNvPr>
          <p:cNvSpPr/>
          <p:nvPr/>
        </p:nvSpPr>
        <p:spPr>
          <a:xfrm>
            <a:off x="255158" y="5131802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generation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89D3B9E-0B98-45DA-A5ED-CA7903ABA55F}"/>
              </a:ext>
            </a:extLst>
          </p:cNvPr>
          <p:cNvSpPr/>
          <p:nvPr/>
        </p:nvSpPr>
        <p:spPr>
          <a:xfrm>
            <a:off x="262655" y="5816865"/>
            <a:ext cx="1562843" cy="39740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optimization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272A8CC-ADB5-4CCE-89F7-A0BCEE9D49E7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1044077" y="1959837"/>
            <a:ext cx="0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3FFDEDE-0180-4E9F-B1FB-96EAB3729413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1044077" y="2654876"/>
            <a:ext cx="0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95A39CE-CB4B-4150-A93E-B2115F230F93}"/>
              </a:ext>
            </a:extLst>
          </p:cNvPr>
          <p:cNvCxnSpPr>
            <a:cxnSpLocks/>
            <a:stCxn id="22" idx="2"/>
            <a:endCxn id="24" idx="0"/>
          </p:cNvCxnSpPr>
          <p:nvPr/>
        </p:nvCxnSpPr>
        <p:spPr>
          <a:xfrm>
            <a:off x="1044077" y="3349915"/>
            <a:ext cx="0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00C387D-14AA-4C57-A037-DF19F203582F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 flipH="1">
            <a:off x="1044075" y="4141202"/>
            <a:ext cx="2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273CEBD-1CDD-4D5A-A135-432F60228816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1044075" y="4826265"/>
            <a:ext cx="0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D719D85-86C5-45FB-9296-9DA2689AE7A1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>
            <a:off x="1044075" y="5511328"/>
            <a:ext cx="2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1628CE1-A071-D12B-AA9B-B5C5A5D2E1AA}"/>
              </a:ext>
            </a:extLst>
          </p:cNvPr>
          <p:cNvSpPr txBox="1"/>
          <p:nvPr/>
        </p:nvSpPr>
        <p:spPr>
          <a:xfrm>
            <a:off x="1864394" y="1442867"/>
            <a:ext cx="4727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Scanner: </a:t>
            </a:r>
            <a:r>
              <a:rPr lang="en-US" dirty="0"/>
              <a:t>Transform input characters into tokens </a:t>
            </a:r>
          </a:p>
          <a:p>
            <a:r>
              <a:rPr lang="en-US" dirty="0"/>
              <a:t>(the “words” of the language)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CCFB4D-C280-42AB-4385-A10A216F4805}"/>
              </a:ext>
            </a:extLst>
          </p:cNvPr>
          <p:cNvSpPr txBox="1"/>
          <p:nvPr/>
        </p:nvSpPr>
        <p:spPr>
          <a:xfrm>
            <a:off x="1840489" y="2136828"/>
            <a:ext cx="5033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Parser: </a:t>
            </a:r>
            <a:r>
              <a:rPr lang="en-US" dirty="0"/>
              <a:t>arrange tokens into syntax </a:t>
            </a:r>
          </a:p>
          <a:p>
            <a:r>
              <a:rPr lang="en-US" dirty="0"/>
              <a:t>(the “sentences” and “paragraphs” of the language)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C9AAB7-AD7B-D95E-39FD-9509AAFB31FC}"/>
              </a:ext>
            </a:extLst>
          </p:cNvPr>
          <p:cNvSpPr txBox="1"/>
          <p:nvPr/>
        </p:nvSpPr>
        <p:spPr>
          <a:xfrm>
            <a:off x="1854867" y="2830282"/>
            <a:ext cx="4266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Semantic Analysis: </a:t>
            </a:r>
            <a:r>
              <a:rPr lang="en-US" dirty="0"/>
              <a:t>Check properties of the </a:t>
            </a:r>
          </a:p>
          <a:p>
            <a:r>
              <a:rPr lang="en-US" dirty="0"/>
              <a:t>AST and add metadata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8BCD75-0BC1-B248-BE77-1253D770DA52}"/>
              </a:ext>
            </a:extLst>
          </p:cNvPr>
          <p:cNvSpPr txBox="1"/>
          <p:nvPr/>
        </p:nvSpPr>
        <p:spPr>
          <a:xfrm>
            <a:off x="7605247" y="2587068"/>
            <a:ext cx="3145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Name analysis:</a:t>
            </a:r>
            <a:r>
              <a:rPr lang="en-US" dirty="0"/>
              <a:t> bind identifiers </a:t>
            </a:r>
          </a:p>
          <a:p>
            <a:r>
              <a:rPr lang="en-US" dirty="0"/>
              <a:t>to their symbols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F252C9-525B-1496-7F96-EAB0FA82441C}"/>
              </a:ext>
            </a:extLst>
          </p:cNvPr>
          <p:cNvSpPr txBox="1"/>
          <p:nvPr/>
        </p:nvSpPr>
        <p:spPr>
          <a:xfrm>
            <a:off x="7579682" y="3275961"/>
            <a:ext cx="3037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Type analysis:</a:t>
            </a:r>
            <a:r>
              <a:rPr lang="en-US" dirty="0"/>
              <a:t> associate types </a:t>
            </a:r>
          </a:p>
          <a:p>
            <a:r>
              <a:rPr lang="en-US" dirty="0"/>
              <a:t>with operations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BCDC1-89D2-03E3-DD67-A778639222ED}"/>
              </a:ext>
            </a:extLst>
          </p:cNvPr>
          <p:cNvSpPr txBox="1"/>
          <p:nvPr/>
        </p:nvSpPr>
        <p:spPr>
          <a:xfrm>
            <a:off x="1842518" y="3599127"/>
            <a:ext cx="4938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Intermediate </a:t>
            </a:r>
            <a:r>
              <a:rPr lang="en-US" b="1" dirty="0" err="1"/>
              <a:t>codegen</a:t>
            </a:r>
            <a:r>
              <a:rPr lang="en-US" b="1" dirty="0"/>
              <a:t>: </a:t>
            </a:r>
            <a:r>
              <a:rPr lang="en-US" dirty="0"/>
              <a:t>Transform AST into a more </a:t>
            </a:r>
          </a:p>
          <a:p>
            <a:r>
              <a:rPr lang="en-US" dirty="0"/>
              <a:t>“operational” internal representation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CDBDAC-F1A0-83F0-494F-160BB2B7D8DC}"/>
              </a:ext>
            </a:extLst>
          </p:cNvPr>
          <p:cNvSpPr txBox="1"/>
          <p:nvPr/>
        </p:nvSpPr>
        <p:spPr>
          <a:xfrm>
            <a:off x="1864394" y="4309298"/>
            <a:ext cx="4353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Intermediate Representation Optimization: </a:t>
            </a:r>
          </a:p>
          <a:p>
            <a:r>
              <a:rPr lang="en-US" dirty="0"/>
              <a:t>Structural improvements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E1157A-19F9-CD43-E6A5-14AE0DFC58AA}"/>
              </a:ext>
            </a:extLst>
          </p:cNvPr>
          <p:cNvSpPr txBox="1"/>
          <p:nvPr/>
        </p:nvSpPr>
        <p:spPr>
          <a:xfrm>
            <a:off x="1854867" y="5001135"/>
            <a:ext cx="4590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Final Code Generation: </a:t>
            </a:r>
            <a:r>
              <a:rPr lang="en-US" dirty="0"/>
              <a:t>Translate IR into target </a:t>
            </a:r>
          </a:p>
          <a:p>
            <a:r>
              <a:rPr lang="en-US" dirty="0"/>
              <a:t>language representation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03B3C-C113-F5A4-98F9-67DCFBA1788B}"/>
              </a:ext>
            </a:extLst>
          </p:cNvPr>
          <p:cNvSpPr txBox="1"/>
          <p:nvPr/>
        </p:nvSpPr>
        <p:spPr>
          <a:xfrm>
            <a:off x="1832992" y="5705082"/>
            <a:ext cx="3970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Final Code Optimization: </a:t>
            </a:r>
            <a:r>
              <a:rPr lang="en-US" dirty="0"/>
              <a:t>target-specific </a:t>
            </a:r>
          </a:p>
          <a:p>
            <a:r>
              <a:rPr lang="en-US" dirty="0"/>
              <a:t>optimizations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43566E47-1CAF-A35B-4624-2312CEC63885}"/>
              </a:ext>
            </a:extLst>
          </p:cNvPr>
          <p:cNvSpPr/>
          <p:nvPr/>
        </p:nvSpPr>
        <p:spPr>
          <a:xfrm>
            <a:off x="6019399" y="2469106"/>
            <a:ext cx="1857773" cy="1429221"/>
          </a:xfrm>
          <a:prstGeom prst="leftBrace">
            <a:avLst>
              <a:gd name="adj1" fmla="val 566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E57FBE-E322-0CCE-4E30-A0593B8C8403}"/>
              </a:ext>
            </a:extLst>
          </p:cNvPr>
          <p:cNvSpPr txBox="1"/>
          <p:nvPr/>
        </p:nvSpPr>
        <p:spPr>
          <a:xfrm>
            <a:off x="6555558" y="1298628"/>
            <a:ext cx="1448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Lexical errors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F58249-2B36-921A-E31C-17B3E5530AC8}"/>
              </a:ext>
            </a:extLst>
          </p:cNvPr>
          <p:cNvSpPr txBox="1"/>
          <p:nvPr/>
        </p:nvSpPr>
        <p:spPr>
          <a:xfrm>
            <a:off x="6707960" y="2036244"/>
            <a:ext cx="1634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 i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Syntactic errors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EE3DD7-6559-2505-8ED1-B385492B58EC}"/>
              </a:ext>
            </a:extLst>
          </p:cNvPr>
          <p:cNvSpPr txBox="1"/>
          <p:nvPr/>
        </p:nvSpPr>
        <p:spPr>
          <a:xfrm>
            <a:off x="9990221" y="2196455"/>
            <a:ext cx="152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 i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Naming errors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37E27A-7298-8875-6F7C-976A9191CB37}"/>
              </a:ext>
            </a:extLst>
          </p:cNvPr>
          <p:cNvSpPr txBox="1"/>
          <p:nvPr/>
        </p:nvSpPr>
        <p:spPr>
          <a:xfrm>
            <a:off x="9656682" y="3713661"/>
            <a:ext cx="1240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 i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Type errors</a:t>
            </a:r>
          </a:p>
        </p:txBody>
      </p:sp>
    </p:spTree>
    <p:extLst>
      <p:ext uri="{BB962C8B-B14F-4D97-AF65-F5344CB8AC3E}">
        <p14:creationId xmlns:p14="http://schemas.microsoft.com/office/powerpoint/2010/main" val="1021629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Our Class Workflow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6222481-1B3A-4CF8-9FF3-3A5623438798}"/>
              </a:ext>
            </a:extLst>
          </p:cNvPr>
          <p:cNvSpPr/>
          <p:nvPr/>
        </p:nvSpPr>
        <p:spPr>
          <a:xfrm>
            <a:off x="971704" y="1817793"/>
            <a:ext cx="157783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Scanner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Lexical analysis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A7449D2-AA16-4209-9FB7-4F45F65F7C25}"/>
              </a:ext>
            </a:extLst>
          </p:cNvPr>
          <p:cNvSpPr/>
          <p:nvPr/>
        </p:nvSpPr>
        <p:spPr>
          <a:xfrm>
            <a:off x="964209" y="2367909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Parser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Syntactic analysis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5B54DB-4920-4CC9-A7F5-2C460D5C3109}"/>
              </a:ext>
            </a:extLst>
          </p:cNvPr>
          <p:cNvSpPr/>
          <p:nvPr/>
        </p:nvSpPr>
        <p:spPr>
          <a:xfrm>
            <a:off x="964209" y="2918025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Semantic analysis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A0D4E9D-D323-4A25-A1E0-E96AB85F700A}"/>
              </a:ext>
            </a:extLst>
          </p:cNvPr>
          <p:cNvSpPr/>
          <p:nvPr/>
        </p:nvSpPr>
        <p:spPr>
          <a:xfrm>
            <a:off x="971704" y="3468141"/>
            <a:ext cx="1577835" cy="4857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Intermediate code generation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B9BEEA-D988-455A-9EFD-863D0F1F8B0F}"/>
              </a:ext>
            </a:extLst>
          </p:cNvPr>
          <p:cNvSpPr/>
          <p:nvPr/>
        </p:nvSpPr>
        <p:spPr>
          <a:xfrm>
            <a:off x="971703" y="4114505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IR optimization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3D3B8D7-ED50-43EA-B574-7AF7A9E8B63E}"/>
              </a:ext>
            </a:extLst>
          </p:cNvPr>
          <p:cNvSpPr/>
          <p:nvPr/>
        </p:nvSpPr>
        <p:spPr>
          <a:xfrm>
            <a:off x="971703" y="4654645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generation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89D3B9E-0B98-45DA-A5ED-CA7903ABA55F}"/>
              </a:ext>
            </a:extLst>
          </p:cNvPr>
          <p:cNvSpPr/>
          <p:nvPr/>
        </p:nvSpPr>
        <p:spPr>
          <a:xfrm>
            <a:off x="979200" y="5194785"/>
            <a:ext cx="1562843" cy="39740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optimization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272A8CC-ADB5-4CCE-89F7-A0BCEE9D49E7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1760621" y="2207295"/>
            <a:ext cx="0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3FFDEDE-0180-4E9F-B1FB-96EAB3729413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1760621" y="2757411"/>
            <a:ext cx="0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95A39CE-CB4B-4150-A93E-B2115F230F93}"/>
              </a:ext>
            </a:extLst>
          </p:cNvPr>
          <p:cNvCxnSpPr>
            <a:cxnSpLocks/>
            <a:stCxn id="22" idx="2"/>
            <a:endCxn id="24" idx="0"/>
          </p:cNvCxnSpPr>
          <p:nvPr/>
        </p:nvCxnSpPr>
        <p:spPr>
          <a:xfrm>
            <a:off x="1760621" y="3307527"/>
            <a:ext cx="0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00C387D-14AA-4C57-A037-DF19F203582F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 flipH="1">
            <a:off x="1760621" y="3953891"/>
            <a:ext cx="1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273CEBD-1CDD-4D5A-A135-432F60228816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1760620" y="4494031"/>
            <a:ext cx="0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D719D85-86C5-45FB-9296-9DA2689AE7A1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>
            <a:off x="1760621" y="5034171"/>
            <a:ext cx="1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F3468F1-037C-4397-8A56-8EC5A2E009B0}"/>
              </a:ext>
            </a:extLst>
          </p:cNvPr>
          <p:cNvSpPr txBox="1"/>
          <p:nvPr/>
        </p:nvSpPr>
        <p:spPr>
          <a:xfrm>
            <a:off x="2542043" y="1783274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131B0E1-0145-49DB-8227-D5C369F16F22}"/>
              </a:ext>
            </a:extLst>
          </p:cNvPr>
          <p:cNvSpPr txBox="1"/>
          <p:nvPr/>
        </p:nvSpPr>
        <p:spPr>
          <a:xfrm>
            <a:off x="2557034" y="2204307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068F4F-BAA3-428C-9A91-25C152E2825E}"/>
              </a:ext>
            </a:extLst>
          </p:cNvPr>
          <p:cNvSpPr txBox="1"/>
          <p:nvPr/>
        </p:nvSpPr>
        <p:spPr>
          <a:xfrm>
            <a:off x="2572025" y="2536132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DE66FD0-6EDF-4524-BBCF-02186DF867D9}"/>
              </a:ext>
            </a:extLst>
          </p:cNvPr>
          <p:cNvSpPr txBox="1"/>
          <p:nvPr/>
        </p:nvSpPr>
        <p:spPr>
          <a:xfrm>
            <a:off x="2530124" y="2806251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282358D-9D17-49BC-A127-BCC67B447930}"/>
              </a:ext>
            </a:extLst>
          </p:cNvPr>
          <p:cNvSpPr txBox="1"/>
          <p:nvPr/>
        </p:nvSpPr>
        <p:spPr>
          <a:xfrm>
            <a:off x="2545115" y="313807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2DD0E0-FA0B-403E-8A71-3FA0423ED3F8}"/>
              </a:ext>
            </a:extLst>
          </p:cNvPr>
          <p:cNvSpPr txBox="1"/>
          <p:nvPr/>
        </p:nvSpPr>
        <p:spPr>
          <a:xfrm>
            <a:off x="2530124" y="350504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B0BBD8E-1D99-41CF-AC20-4950D09254F6}"/>
              </a:ext>
            </a:extLst>
          </p:cNvPr>
          <p:cNvSpPr txBox="1"/>
          <p:nvPr/>
        </p:nvSpPr>
        <p:spPr>
          <a:xfrm>
            <a:off x="2530124" y="468571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EEE0666-05F0-49B1-83BD-B24BF9F7D4C9}"/>
              </a:ext>
            </a:extLst>
          </p:cNvPr>
          <p:cNvSpPr txBox="1"/>
          <p:nvPr/>
        </p:nvSpPr>
        <p:spPr>
          <a:xfrm>
            <a:off x="3422753" y="4748521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P8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21BCD7D-1038-400A-BDAC-033BF9368608}"/>
              </a:ext>
            </a:extLst>
          </p:cNvPr>
          <p:cNvCxnSpPr>
            <a:stCxn id="52" idx="1"/>
            <a:endCxn id="25" idx="3"/>
          </p:cNvCxnSpPr>
          <p:nvPr/>
        </p:nvCxnSpPr>
        <p:spPr>
          <a:xfrm flipH="1" flipV="1">
            <a:off x="2549537" y="4304268"/>
            <a:ext cx="873216" cy="62891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30994B5-9A5D-4C71-B5E1-4683CEE7D19C}"/>
              </a:ext>
            </a:extLst>
          </p:cNvPr>
          <p:cNvCxnSpPr>
            <a:cxnSpLocks/>
            <a:stCxn id="52" idx="1"/>
            <a:endCxn id="27" idx="3"/>
          </p:cNvCxnSpPr>
          <p:nvPr/>
        </p:nvCxnSpPr>
        <p:spPr>
          <a:xfrm flipH="1">
            <a:off x="2542043" y="4933187"/>
            <a:ext cx="880710" cy="46030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4C77F2B-4C13-A737-8084-5E65FDD059E5}"/>
              </a:ext>
            </a:extLst>
          </p:cNvPr>
          <p:cNvSpPr txBox="1">
            <a:spLocks/>
          </p:cNvSpPr>
          <p:nvPr/>
        </p:nvSpPr>
        <p:spPr>
          <a:xfrm>
            <a:off x="4315383" y="1698709"/>
            <a:ext cx="7876618" cy="2110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We’ll work through the compiler front-to-back</a:t>
            </a:r>
          </a:p>
          <a:p>
            <a:r>
              <a:rPr lang="en-US" dirty="0"/>
              <a:t>Pause on background information as needed</a:t>
            </a:r>
          </a:p>
          <a:p>
            <a:r>
              <a:rPr lang="en-US" dirty="0"/>
              <a:t>Review underlying theory, implementation details, and techniques as needed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E2092A-0E97-C303-F486-A4A937424B25}"/>
              </a:ext>
            </a:extLst>
          </p:cNvPr>
          <p:cNvSpPr txBox="1"/>
          <p:nvPr/>
        </p:nvSpPr>
        <p:spPr>
          <a:xfrm>
            <a:off x="4261816" y="3505046"/>
            <a:ext cx="79301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/>
              <a:t>Often need to…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Precisely define / express some language concept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Build a recognizer of that concept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Build a translator for that concept</a:t>
            </a:r>
          </a:p>
        </p:txBody>
      </p:sp>
    </p:spTree>
    <p:extLst>
      <p:ext uri="{BB962C8B-B14F-4D97-AF65-F5344CB8AC3E}">
        <p14:creationId xmlns:p14="http://schemas.microsoft.com/office/powerpoint/2010/main" val="3002198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Exploring Lexical Analysis Design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 err="1">
                <a:ln w="12700">
                  <a:noFill/>
                </a:ln>
                <a:latin typeface="Garamond" panose="02020404030301010803" pitchFamily="18" charset="0"/>
              </a:rPr>
              <a:t>Lexicial</a:t>
            </a: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 Analysis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6222481-1B3A-4CF8-9FF3-3A5623438798}"/>
              </a:ext>
            </a:extLst>
          </p:cNvPr>
          <p:cNvSpPr/>
          <p:nvPr/>
        </p:nvSpPr>
        <p:spPr>
          <a:xfrm>
            <a:off x="971704" y="1817793"/>
            <a:ext cx="157783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Scanner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Lexical analysis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A7449D2-AA16-4209-9FB7-4F45F65F7C25}"/>
              </a:ext>
            </a:extLst>
          </p:cNvPr>
          <p:cNvSpPr/>
          <p:nvPr/>
        </p:nvSpPr>
        <p:spPr>
          <a:xfrm>
            <a:off x="964209" y="2367909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Parser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Syntactic analysis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5B54DB-4920-4CC9-A7F5-2C460D5C3109}"/>
              </a:ext>
            </a:extLst>
          </p:cNvPr>
          <p:cNvSpPr/>
          <p:nvPr/>
        </p:nvSpPr>
        <p:spPr>
          <a:xfrm>
            <a:off x="964209" y="2918025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Semantic analysis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A0D4E9D-D323-4A25-A1E0-E96AB85F700A}"/>
              </a:ext>
            </a:extLst>
          </p:cNvPr>
          <p:cNvSpPr/>
          <p:nvPr/>
        </p:nvSpPr>
        <p:spPr>
          <a:xfrm>
            <a:off x="971704" y="3468141"/>
            <a:ext cx="1577835" cy="4857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Intermediate code generation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B9BEEA-D988-455A-9EFD-863D0F1F8B0F}"/>
              </a:ext>
            </a:extLst>
          </p:cNvPr>
          <p:cNvSpPr/>
          <p:nvPr/>
        </p:nvSpPr>
        <p:spPr>
          <a:xfrm>
            <a:off x="971703" y="4114505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IR optimization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3D3B8D7-ED50-43EA-B574-7AF7A9E8B63E}"/>
              </a:ext>
            </a:extLst>
          </p:cNvPr>
          <p:cNvSpPr/>
          <p:nvPr/>
        </p:nvSpPr>
        <p:spPr>
          <a:xfrm>
            <a:off x="971703" y="4654645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generation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89D3B9E-0B98-45DA-A5ED-CA7903ABA55F}"/>
              </a:ext>
            </a:extLst>
          </p:cNvPr>
          <p:cNvSpPr/>
          <p:nvPr/>
        </p:nvSpPr>
        <p:spPr>
          <a:xfrm>
            <a:off x="979200" y="5194785"/>
            <a:ext cx="1562843" cy="39740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optimization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272A8CC-ADB5-4CCE-89F7-A0BCEE9D49E7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1760621" y="2207295"/>
            <a:ext cx="0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3FFDEDE-0180-4E9F-B1FB-96EAB3729413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1760621" y="2757411"/>
            <a:ext cx="0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95A39CE-CB4B-4150-A93E-B2115F230F93}"/>
              </a:ext>
            </a:extLst>
          </p:cNvPr>
          <p:cNvCxnSpPr>
            <a:cxnSpLocks/>
            <a:stCxn id="22" idx="2"/>
            <a:endCxn id="24" idx="0"/>
          </p:cNvCxnSpPr>
          <p:nvPr/>
        </p:nvCxnSpPr>
        <p:spPr>
          <a:xfrm>
            <a:off x="1760621" y="3307527"/>
            <a:ext cx="0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00C387D-14AA-4C57-A037-DF19F203582F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 flipH="1">
            <a:off x="1760621" y="3953891"/>
            <a:ext cx="1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273CEBD-1CDD-4D5A-A135-432F60228816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1760620" y="4494031"/>
            <a:ext cx="0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D719D85-86C5-45FB-9296-9DA2689AE7A1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>
            <a:off x="1760621" y="5034171"/>
            <a:ext cx="1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F3468F1-037C-4397-8A56-8EC5A2E009B0}"/>
              </a:ext>
            </a:extLst>
          </p:cNvPr>
          <p:cNvSpPr txBox="1"/>
          <p:nvPr/>
        </p:nvSpPr>
        <p:spPr>
          <a:xfrm>
            <a:off x="2542043" y="1783274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131B0E1-0145-49DB-8227-D5C369F16F22}"/>
              </a:ext>
            </a:extLst>
          </p:cNvPr>
          <p:cNvSpPr txBox="1"/>
          <p:nvPr/>
        </p:nvSpPr>
        <p:spPr>
          <a:xfrm>
            <a:off x="2557034" y="2204307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068F4F-BAA3-428C-9A91-25C152E2825E}"/>
              </a:ext>
            </a:extLst>
          </p:cNvPr>
          <p:cNvSpPr txBox="1"/>
          <p:nvPr/>
        </p:nvSpPr>
        <p:spPr>
          <a:xfrm>
            <a:off x="2572025" y="2536132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DE66FD0-6EDF-4524-BBCF-02186DF867D9}"/>
              </a:ext>
            </a:extLst>
          </p:cNvPr>
          <p:cNvSpPr txBox="1"/>
          <p:nvPr/>
        </p:nvSpPr>
        <p:spPr>
          <a:xfrm>
            <a:off x="2530124" y="2806251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282358D-9D17-49BC-A127-BCC67B447930}"/>
              </a:ext>
            </a:extLst>
          </p:cNvPr>
          <p:cNvSpPr txBox="1"/>
          <p:nvPr/>
        </p:nvSpPr>
        <p:spPr>
          <a:xfrm>
            <a:off x="2545115" y="313807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2DD0E0-FA0B-403E-8A71-3FA0423ED3F8}"/>
              </a:ext>
            </a:extLst>
          </p:cNvPr>
          <p:cNvSpPr txBox="1"/>
          <p:nvPr/>
        </p:nvSpPr>
        <p:spPr>
          <a:xfrm>
            <a:off x="2530124" y="350504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B0BBD8E-1D99-41CF-AC20-4950D09254F6}"/>
              </a:ext>
            </a:extLst>
          </p:cNvPr>
          <p:cNvSpPr txBox="1"/>
          <p:nvPr/>
        </p:nvSpPr>
        <p:spPr>
          <a:xfrm>
            <a:off x="2530124" y="468571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EEE0666-05F0-49B1-83BD-B24BF9F7D4C9}"/>
              </a:ext>
            </a:extLst>
          </p:cNvPr>
          <p:cNvSpPr txBox="1"/>
          <p:nvPr/>
        </p:nvSpPr>
        <p:spPr>
          <a:xfrm>
            <a:off x="3422753" y="4748521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P8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21BCD7D-1038-400A-BDAC-033BF9368608}"/>
              </a:ext>
            </a:extLst>
          </p:cNvPr>
          <p:cNvCxnSpPr>
            <a:stCxn id="52" idx="1"/>
            <a:endCxn id="25" idx="3"/>
          </p:cNvCxnSpPr>
          <p:nvPr/>
        </p:nvCxnSpPr>
        <p:spPr>
          <a:xfrm flipH="1" flipV="1">
            <a:off x="2549537" y="4304268"/>
            <a:ext cx="873216" cy="62891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30994B5-9A5D-4C71-B5E1-4683CEE7D19C}"/>
              </a:ext>
            </a:extLst>
          </p:cNvPr>
          <p:cNvCxnSpPr>
            <a:cxnSpLocks/>
            <a:stCxn id="52" idx="1"/>
            <a:endCxn id="27" idx="3"/>
          </p:cNvCxnSpPr>
          <p:nvPr/>
        </p:nvCxnSpPr>
        <p:spPr>
          <a:xfrm flipH="1">
            <a:off x="2542043" y="4933187"/>
            <a:ext cx="880710" cy="46030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4C77F2B-4C13-A737-8084-5E65FDD059E5}"/>
              </a:ext>
            </a:extLst>
          </p:cNvPr>
          <p:cNvSpPr txBox="1">
            <a:spLocks/>
          </p:cNvSpPr>
          <p:nvPr/>
        </p:nvSpPr>
        <p:spPr>
          <a:xfrm>
            <a:off x="4315383" y="1698709"/>
            <a:ext cx="7876618" cy="2110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We’ll work through the compiler front-to-back</a:t>
            </a:r>
          </a:p>
          <a:p>
            <a:r>
              <a:rPr lang="en-US" dirty="0"/>
              <a:t>Pause on background information as needed</a:t>
            </a:r>
          </a:p>
          <a:p>
            <a:r>
              <a:rPr lang="en-US" dirty="0"/>
              <a:t>Review underlying theory, implementation details, and techniques as needed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E2092A-0E97-C303-F486-A4A937424B25}"/>
              </a:ext>
            </a:extLst>
          </p:cNvPr>
          <p:cNvSpPr txBox="1"/>
          <p:nvPr/>
        </p:nvSpPr>
        <p:spPr>
          <a:xfrm>
            <a:off x="4261816" y="3505046"/>
            <a:ext cx="79301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/>
              <a:t>Often need to…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Precisely define / express some language concept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Build a recognizer of that concept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Build a translator for that concept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BFBC9AA-5353-17EC-7934-203C081C0171}"/>
              </a:ext>
            </a:extLst>
          </p:cNvPr>
          <p:cNvSpPr/>
          <p:nvPr/>
        </p:nvSpPr>
        <p:spPr>
          <a:xfrm>
            <a:off x="924340" y="1739348"/>
            <a:ext cx="1652655" cy="52757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72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A Big Whoops!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Administrivia &amp; Announcements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A2A89E0-E6D1-C749-EC5F-CDA2A2135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030" y="1353415"/>
            <a:ext cx="7610008" cy="52531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My (Lame) Excuse</a:t>
            </a:r>
          </a:p>
          <a:p>
            <a:r>
              <a:rPr lang="en-US" dirty="0"/>
              <a:t>I’ve taught this class EVERY offering for the last 6 years, I don’t think we’ve ever had a Monday lab</a:t>
            </a:r>
          </a:p>
          <a:p>
            <a:r>
              <a:rPr lang="en-US" dirty="0"/>
              <a:t>This lab was added late, when the course cap was raised</a:t>
            </a:r>
          </a:p>
          <a:p>
            <a:r>
              <a:rPr lang="en-US" dirty="0"/>
              <a:t>It’s usually 1 GTA per 2 labs, and I only have 2 GTAs</a:t>
            </a:r>
          </a:p>
          <a:p>
            <a:pPr marL="0" indent="0">
              <a:buNone/>
            </a:pPr>
            <a:r>
              <a:rPr lang="en-US" b="1" dirty="0"/>
              <a:t>We ARE having lab this week!</a:t>
            </a:r>
          </a:p>
          <a:p>
            <a:r>
              <a:rPr lang="en-US" dirty="0"/>
              <a:t>I </a:t>
            </a:r>
            <a:r>
              <a:rPr lang="en-US" i="1" dirty="0"/>
              <a:t>personally </a:t>
            </a:r>
            <a:r>
              <a:rPr lang="en-US" dirty="0"/>
              <a:t>teach every lab the first week of class every semester</a:t>
            </a:r>
          </a:p>
          <a:p>
            <a:r>
              <a:rPr lang="en-US" dirty="0"/>
              <a:t>I really want everyone to attend in the first week so I have a chance to meet you / learn your name</a:t>
            </a:r>
          </a:p>
        </p:txBody>
      </p:sp>
    </p:spTree>
    <p:extLst>
      <p:ext uri="{BB962C8B-B14F-4D97-AF65-F5344CB8AC3E}">
        <p14:creationId xmlns:p14="http://schemas.microsoft.com/office/powerpoint/2010/main" val="281395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52"/>
            <a:ext cx="12192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Exploring Lexical Analysis Design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0AF87D-D091-1382-024F-55D8799E25B6}"/>
              </a:ext>
            </a:extLst>
          </p:cNvPr>
          <p:cNvSpPr txBox="1"/>
          <p:nvPr/>
        </p:nvSpPr>
        <p:spPr>
          <a:xfrm>
            <a:off x="4214193" y="3149214"/>
            <a:ext cx="653377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We’ll use some (hopefully) familiar theory </a:t>
            </a:r>
          </a:p>
          <a:p>
            <a:r>
              <a:rPr lang="en-US" sz="2800" b="1" dirty="0"/>
              <a:t>techniques in building the scanner: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Regular Languages / Regular Expressions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Deterministic Finite Automata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Nondeterministic Finite Automata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FDBB98-8AC6-2AF0-90B2-D27A52F6C256}"/>
              </a:ext>
            </a:extLst>
          </p:cNvPr>
          <p:cNvSpPr/>
          <p:nvPr/>
        </p:nvSpPr>
        <p:spPr>
          <a:xfrm>
            <a:off x="971704" y="1817793"/>
            <a:ext cx="157783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Scanner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Lexical 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C9CE28-7DDC-950A-B951-DDC97F00DE81}"/>
              </a:ext>
            </a:extLst>
          </p:cNvPr>
          <p:cNvSpPr txBox="1"/>
          <p:nvPr/>
        </p:nvSpPr>
        <p:spPr>
          <a:xfrm>
            <a:off x="8646792" y="5564423"/>
            <a:ext cx="3335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These would be good concepts to </a:t>
            </a:r>
          </a:p>
          <a:p>
            <a:r>
              <a:rPr lang="en-US" i="1" dirty="0">
                <a:solidFill>
                  <a:schemeClr val="accent2"/>
                </a:solidFill>
              </a:rPr>
              <a:t>review if you’re shaky on them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74BE45-F645-14F8-2189-83599CB23764}"/>
              </a:ext>
            </a:extLst>
          </p:cNvPr>
          <p:cNvSpPr txBox="1"/>
          <p:nvPr/>
        </p:nvSpPr>
        <p:spPr>
          <a:xfrm>
            <a:off x="4261816" y="1293577"/>
            <a:ext cx="79301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/>
              <a:t>Often need to…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Precisely define / express some language concept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Build a recognizer of that concept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Build a translator for that concept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3E275DE-672D-4E30-7984-50AC7EB35905}"/>
              </a:ext>
            </a:extLst>
          </p:cNvPr>
          <p:cNvSpPr/>
          <p:nvPr/>
        </p:nvSpPr>
        <p:spPr>
          <a:xfrm>
            <a:off x="924340" y="1739348"/>
            <a:ext cx="1652655" cy="52757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21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61CAEBC-74A3-6808-432A-891FBC93E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026" y="1825625"/>
            <a:ext cx="11593996" cy="63094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dirty="0"/>
              <a:t>Describe the tokens (i.e. the “words”) of the language using regular expressions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42C94B6-737C-7407-16F3-97AA4FDEF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52"/>
            <a:ext cx="12192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Lexical Definition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3" name="Picture 2" descr="Regex - Match Start or End of String (Line Anchors)">
            <a:extLst>
              <a:ext uri="{FF2B5EF4-FFF2-40B4-BE49-F238E27FC236}">
                <a16:creationId xmlns:a16="http://schemas.microsoft.com/office/drawing/2014/main" id="{2C148D05-E10F-5CDE-C48E-AC5E68D0A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136" y="2872312"/>
            <a:ext cx="1988862" cy="96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8EA216-1CA2-9FDF-67F1-EDA1257D5BFA}"/>
              </a:ext>
            </a:extLst>
          </p:cNvPr>
          <p:cNvSpPr txBox="1"/>
          <p:nvPr/>
        </p:nvSpPr>
        <p:spPr>
          <a:xfrm>
            <a:off x="2166728" y="2986709"/>
            <a:ext cx="127977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u="sng" dirty="0"/>
              <a:t>Token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56129A-7CE8-5F41-D6ED-B0A8A64EC725}"/>
              </a:ext>
            </a:extLst>
          </p:cNvPr>
          <p:cNvSpPr txBox="1"/>
          <p:nvPr/>
        </p:nvSpPr>
        <p:spPr>
          <a:xfrm>
            <a:off x="2126973" y="3647468"/>
            <a:ext cx="1486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Integer Literal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648A31-F5F9-B339-5FE5-F3748ACF8704}"/>
              </a:ext>
            </a:extLst>
          </p:cNvPr>
          <p:cNvSpPr txBox="1"/>
          <p:nvPr/>
        </p:nvSpPr>
        <p:spPr>
          <a:xfrm>
            <a:off x="4180542" y="2986709"/>
            <a:ext cx="194739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u="sng" dirty="0"/>
              <a:t>Examples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3C5607-C3DD-6523-4053-3F724C87EC2B}"/>
              </a:ext>
            </a:extLst>
          </p:cNvPr>
          <p:cNvSpPr txBox="1"/>
          <p:nvPr/>
        </p:nvSpPr>
        <p:spPr>
          <a:xfrm>
            <a:off x="4477578" y="3647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D7BFC3-EF92-6D4A-6302-B83CA646E77F}"/>
              </a:ext>
            </a:extLst>
          </p:cNvPr>
          <p:cNvSpPr txBox="1"/>
          <p:nvPr/>
        </p:nvSpPr>
        <p:spPr>
          <a:xfrm>
            <a:off x="5010622" y="364746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836B3B-77F0-3E44-D610-B32C2A73C8CB}"/>
              </a:ext>
            </a:extLst>
          </p:cNvPr>
          <p:cNvSpPr txBox="1"/>
          <p:nvPr/>
        </p:nvSpPr>
        <p:spPr>
          <a:xfrm>
            <a:off x="6773161" y="3647468"/>
            <a:ext cx="4932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0|(1|2|3|4|5|6|7|8|9)(0|1|2|3|4|5|6|7|8|9)*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6B0DF0-E9FD-C34C-368B-F9A31E22BF92}"/>
              </a:ext>
            </a:extLst>
          </p:cNvPr>
          <p:cNvSpPr txBox="1"/>
          <p:nvPr/>
        </p:nvSpPr>
        <p:spPr>
          <a:xfrm>
            <a:off x="2165069" y="4028470"/>
            <a:ext cx="536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C4656B-8FB3-F621-6E43-214F297FDD3E}"/>
              </a:ext>
            </a:extLst>
          </p:cNvPr>
          <p:cNvSpPr txBox="1"/>
          <p:nvPr/>
        </p:nvSpPr>
        <p:spPr>
          <a:xfrm>
            <a:off x="4472234" y="408986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11F471-30D1-5930-A86D-B17DA1D912D0}"/>
              </a:ext>
            </a:extLst>
          </p:cNvPr>
          <p:cNvSpPr txBox="1"/>
          <p:nvPr/>
        </p:nvSpPr>
        <p:spPr>
          <a:xfrm>
            <a:off x="6773161" y="4035623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“*”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E73396F-E497-5A31-6DD5-3CF48B894FA7}"/>
                  </a:ext>
                </a:extLst>
              </p14:cNvPr>
              <p14:cNvContentPartPr/>
              <p14:nvPr/>
            </p14:nvContentPartPr>
            <p14:xfrm>
              <a:off x="8414280" y="4037040"/>
              <a:ext cx="610920" cy="451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E73396F-E497-5A31-6DD5-3CF48B894FA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04920" y="4027680"/>
                <a:ext cx="629640" cy="47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244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8B12B4-0C0F-4150-8831-75DC9ABAD56D}"/>
              </a:ext>
            </a:extLst>
          </p:cNvPr>
          <p:cNvSpPr/>
          <p:nvPr/>
        </p:nvSpPr>
        <p:spPr>
          <a:xfrm>
            <a:off x="5372100" y="1516567"/>
            <a:ext cx="6657299" cy="41705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Lecture Wrap-Up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Goodbye for now!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65AF611-BA3B-417F-878C-D00DDC4BCED8}"/>
              </a:ext>
            </a:extLst>
          </p:cNvPr>
          <p:cNvSpPr txBox="1">
            <a:spLocks/>
          </p:cNvSpPr>
          <p:nvPr/>
        </p:nvSpPr>
        <p:spPr>
          <a:xfrm>
            <a:off x="162601" y="1469725"/>
            <a:ext cx="50896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Summary</a:t>
            </a:r>
            <a:endParaRPr lang="en-US" dirty="0"/>
          </a:p>
          <a:p>
            <a:r>
              <a:rPr lang="en-US" dirty="0"/>
              <a:t>Working definition of a compiler</a:t>
            </a:r>
          </a:p>
          <a:p>
            <a:r>
              <a:rPr lang="en-US" dirty="0"/>
              <a:t>Compiler overview</a:t>
            </a:r>
          </a:p>
          <a:p>
            <a:pPr lvl="1"/>
            <a:r>
              <a:rPr lang="en-US" dirty="0"/>
              <a:t>Phases of the compiler</a:t>
            </a:r>
          </a:p>
          <a:p>
            <a:pPr lvl="1"/>
            <a:r>
              <a:rPr lang="en-US" dirty="0"/>
              <a:t>Modules of the phases</a:t>
            </a:r>
          </a:p>
          <a:p>
            <a:pPr marL="0" indent="0">
              <a:buNone/>
            </a:pPr>
            <a:r>
              <a:rPr lang="en-US" b="1" dirty="0"/>
              <a:t>Next Lecture</a:t>
            </a:r>
          </a:p>
          <a:p>
            <a:r>
              <a:rPr lang="en-US" dirty="0">
                <a:sym typeface="Wingdings" panose="05000000000000000000" pitchFamily="2" charset="2"/>
              </a:rPr>
              <a:t>Describe how we can build a token recognizer from the specification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C9B403-58A3-4429-9E78-B0292B85FD2F}"/>
              </a:ext>
            </a:extLst>
          </p:cNvPr>
          <p:cNvSpPr/>
          <p:nvPr/>
        </p:nvSpPr>
        <p:spPr>
          <a:xfrm>
            <a:off x="5940904" y="1872489"/>
            <a:ext cx="57475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Your </a:t>
            </a:r>
            <a:r>
              <a:rPr lang="en-US" sz="2400" b="1" dirty="0" err="1"/>
              <a:t>ToDos</a:t>
            </a:r>
            <a:r>
              <a:rPr lang="en-US" sz="24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Survey due at midnight tonight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If you missed class, C1 is due Sunday at midnight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Familiarize yourself with </a:t>
            </a:r>
            <a:r>
              <a:rPr lang="en-US" sz="2400" dirty="0">
                <a:hlinkClick r:id="rId3"/>
              </a:rPr>
              <a:t>https://compilers.cool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Sign up for Piazza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If you need some theory review, check out </a:t>
            </a:r>
            <a:r>
              <a:rPr lang="en-US" sz="2400" dirty="0">
                <a:hlinkClick r:id="rId4"/>
              </a:rPr>
              <a:t>https://compilers.cool/theory_review/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497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A Big Whoops!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Administrivia &amp; Announcements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A2A89E0-E6D1-C749-EC5F-CDA2A2135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030" y="1353415"/>
            <a:ext cx="7610008" cy="5253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What we’ll do</a:t>
            </a:r>
            <a:endParaRPr lang="en-US" dirty="0"/>
          </a:p>
          <a:p>
            <a:r>
              <a:rPr lang="en-US" dirty="0"/>
              <a:t>If you’re in the Monday lab, you </a:t>
            </a:r>
            <a:r>
              <a:rPr lang="en-US" b="1" dirty="0"/>
              <a:t>automatically</a:t>
            </a:r>
            <a:r>
              <a:rPr lang="en-US" dirty="0"/>
              <a:t> get credit for the first week</a:t>
            </a:r>
          </a:p>
          <a:p>
            <a:r>
              <a:rPr lang="en-US" dirty="0"/>
              <a:t>If you’re in the Monday lab, I’d really appreciate if you attend any other lab</a:t>
            </a:r>
          </a:p>
          <a:p>
            <a:r>
              <a:rPr lang="en-US" dirty="0"/>
              <a:t>I’ll post a video version of the lab that you can watch</a:t>
            </a:r>
          </a:p>
        </p:txBody>
      </p:sp>
    </p:spTree>
    <p:extLst>
      <p:ext uri="{BB962C8B-B14F-4D97-AF65-F5344CB8AC3E}">
        <p14:creationId xmlns:p14="http://schemas.microsoft.com/office/powerpoint/2010/main" val="3160898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Housekeeping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Administrivia &amp; Announcements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D6C3C-3DA2-42CA-9E71-CE24C7C7E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030" y="1353415"/>
            <a:ext cx="7610008" cy="5253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Assignments</a:t>
            </a:r>
          </a:p>
          <a:p>
            <a:r>
              <a:rPr lang="en-US" dirty="0"/>
              <a:t>Entry Survey out now</a:t>
            </a:r>
          </a:p>
          <a:p>
            <a:pPr lvl="1"/>
            <a:r>
              <a:rPr lang="en-US" dirty="0"/>
              <a:t>Due </a:t>
            </a:r>
            <a:r>
              <a:rPr lang="en-US" b="1" dirty="0"/>
              <a:t>tonight</a:t>
            </a:r>
            <a:r>
              <a:rPr lang="en-US" dirty="0"/>
              <a:t> at 11:59 PM</a:t>
            </a:r>
          </a:p>
          <a:p>
            <a:r>
              <a:rPr lang="en-US" dirty="0"/>
              <a:t>Written Work #1 out after class</a:t>
            </a:r>
          </a:p>
          <a:p>
            <a:pPr lvl="1"/>
            <a:r>
              <a:rPr lang="en-US" dirty="0"/>
              <a:t>Due Wednesday at the beginning of class.</a:t>
            </a:r>
          </a:p>
          <a:p>
            <a:r>
              <a:rPr lang="en-US" dirty="0"/>
              <a:t>Lab 1 out tonight</a:t>
            </a:r>
          </a:p>
          <a:p>
            <a:pPr lvl="1"/>
            <a:r>
              <a:rPr lang="en-US" dirty="0"/>
              <a:t>Due next Monday at 3:00 PM</a:t>
            </a:r>
          </a:p>
          <a:p>
            <a:r>
              <a:rPr lang="en-US" dirty="0"/>
              <a:t>Lab 2 out by Friday</a:t>
            </a:r>
          </a:p>
          <a:p>
            <a:pPr lvl="1"/>
            <a:r>
              <a:rPr lang="en-US" dirty="0"/>
              <a:t>Due next </a:t>
            </a:r>
            <a:r>
              <a:rPr lang="en-US" dirty="0" err="1"/>
              <a:t>next</a:t>
            </a:r>
            <a:r>
              <a:rPr lang="en-US" dirty="0"/>
              <a:t> Monday at 3:00 PM</a:t>
            </a:r>
          </a:p>
          <a:p>
            <a:pPr lvl="1"/>
            <a:r>
              <a:rPr lang="en-US" dirty="0"/>
              <a:t>Will be the subject of in-person labs next week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726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Today’s Roadmap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Lecture Outline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D6C3C-3DA2-42CA-9E71-CE24C7C7E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Orientation</a:t>
            </a:r>
          </a:p>
          <a:p>
            <a:pPr lvl="1">
              <a:buFontTx/>
              <a:buChar char="-"/>
            </a:pPr>
            <a:r>
              <a:rPr lang="en-US" dirty="0"/>
              <a:t>About me</a:t>
            </a:r>
          </a:p>
          <a:p>
            <a:pPr lvl="1">
              <a:buFontTx/>
              <a:buChar char="-"/>
            </a:pPr>
            <a:r>
              <a:rPr lang="en-US" dirty="0"/>
              <a:t>About you</a:t>
            </a:r>
          </a:p>
          <a:p>
            <a:pPr lvl="1">
              <a:buFontTx/>
              <a:buChar char="-"/>
            </a:pPr>
            <a:r>
              <a:rPr lang="en-US" dirty="0"/>
              <a:t>About the course</a:t>
            </a:r>
          </a:p>
          <a:p>
            <a:r>
              <a:rPr lang="en-US" dirty="0"/>
              <a:t>Overview the Compiler</a:t>
            </a:r>
          </a:p>
          <a:p>
            <a:r>
              <a:rPr lang="en-US" dirty="0"/>
              <a:t>Lexical Specification</a:t>
            </a:r>
          </a:p>
          <a:p>
            <a:pPr lvl="1"/>
            <a:endParaRPr lang="en-US" dirty="0"/>
          </a:p>
        </p:txBody>
      </p:sp>
      <p:pic>
        <p:nvPicPr>
          <p:cNvPr id="10242" name="Picture 2" descr="Image result for confusing roadmap">
            <a:extLst>
              <a:ext uri="{FF2B5EF4-FFF2-40B4-BE49-F238E27FC236}">
                <a16:creationId xmlns:a16="http://schemas.microsoft.com/office/drawing/2014/main" id="{EE94D0A9-5317-45B2-9480-7635E0CAA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054" y="1825625"/>
            <a:ext cx="3707296" cy="42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EAF0DC-887D-4F65-B9C3-CFF9F2C74231}"/>
              </a:ext>
            </a:extLst>
          </p:cNvPr>
          <p:cNvSpPr/>
          <p:nvPr/>
        </p:nvSpPr>
        <p:spPr>
          <a:xfrm>
            <a:off x="782560" y="1822692"/>
            <a:ext cx="3107730" cy="1697748"/>
          </a:xfrm>
          <a:prstGeom prst="round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0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E72893-B540-49D7-B358-EAA074B351F9}"/>
              </a:ext>
            </a:extLst>
          </p:cNvPr>
          <p:cNvSpPr txBox="1">
            <a:spLocks/>
          </p:cNvSpPr>
          <p:nvPr/>
        </p:nvSpPr>
        <p:spPr>
          <a:xfrm>
            <a:off x="1524000" y="395975"/>
            <a:ext cx="9144000" cy="2677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latin typeface="Impact" panose="020B0806030902050204" pitchFamily="34" charset="0"/>
              </a:rPr>
              <a:t>About 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EA0662-53E0-40EC-A313-6D93BAC2A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38" y="1718146"/>
            <a:ext cx="3566324" cy="35663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AE7071-0765-4005-97C1-9DEE631449B6}"/>
              </a:ext>
            </a:extLst>
          </p:cNvPr>
          <p:cNvSpPr/>
          <p:nvPr/>
        </p:nvSpPr>
        <p:spPr>
          <a:xfrm>
            <a:off x="3810000" y="5437555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>
                <a:latin typeface="Impact" panose="020B0806030902050204" pitchFamily="34" charset="0"/>
              </a:rPr>
              <a:t>(</a:t>
            </a:r>
            <a:r>
              <a:rPr lang="en-US" sz="1200" dirty="0">
                <a:latin typeface="Impact" panose="020B0806030902050204" pitchFamily="34" charset="0"/>
              </a:rPr>
              <a:t> </a:t>
            </a:r>
            <a:r>
              <a:rPr lang="en-US" sz="3200" dirty="0">
                <a:latin typeface="Impact" panose="020B0806030902050204" pitchFamily="34" charset="0"/>
              </a:rPr>
              <a:t>Assistant</a:t>
            </a:r>
            <a:r>
              <a:rPr lang="en-US" sz="1200" dirty="0">
                <a:latin typeface="Impact" panose="020B0806030902050204" pitchFamily="34" charset="0"/>
              </a:rPr>
              <a:t> </a:t>
            </a:r>
            <a:r>
              <a:rPr lang="en-US" sz="3200" dirty="0">
                <a:latin typeface="Impact" panose="020B0806030902050204" pitchFamily="34" charset="0"/>
              </a:rPr>
              <a:t>) Professor</a:t>
            </a:r>
          </a:p>
          <a:p>
            <a:pPr algn="ctr"/>
            <a:r>
              <a:rPr lang="en-US" sz="3200" dirty="0">
                <a:latin typeface="Impact" panose="020B0806030902050204" pitchFamily="34" charset="0"/>
              </a:rPr>
              <a:t>Andrew “Drew” Davidson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FD6306-FBE9-448E-A473-5F9FC7DF908E}"/>
              </a:ext>
            </a:extLst>
          </p:cNvPr>
          <p:cNvSpPr txBox="1"/>
          <p:nvPr/>
        </p:nvSpPr>
        <p:spPr>
          <a:xfrm>
            <a:off x="4978803" y="6440460"/>
            <a:ext cx="22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Pronouns: he/him/his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2A079-EF9E-46DB-BFF1-2DDD70CF8AF4}"/>
              </a:ext>
            </a:extLst>
          </p:cNvPr>
          <p:cNvSpPr txBox="1"/>
          <p:nvPr/>
        </p:nvSpPr>
        <p:spPr>
          <a:xfrm rot="20523574">
            <a:off x="2547576" y="2644817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scientist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F734097-0140-49D2-B5DE-3E3CB059F1B9}"/>
              </a:ext>
            </a:extLst>
          </p:cNvPr>
          <p:cNvSpPr/>
          <p:nvPr/>
        </p:nvSpPr>
        <p:spPr>
          <a:xfrm rot="14476768">
            <a:off x="3903447" y="2958903"/>
            <a:ext cx="838899" cy="755009"/>
          </a:xfrm>
          <a:custGeom>
            <a:avLst/>
            <a:gdLst>
              <a:gd name="connsiteX0" fmla="*/ 838899 w 838899"/>
              <a:gd name="connsiteY0" fmla="*/ 0 h 755009"/>
              <a:gd name="connsiteX1" fmla="*/ 234891 w 838899"/>
              <a:gd name="connsiteY1" fmla="*/ 142613 h 755009"/>
              <a:gd name="connsiteX2" fmla="*/ 0 w 838899"/>
              <a:gd name="connsiteY2" fmla="*/ 755009 h 75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899" h="755009">
                <a:moveTo>
                  <a:pt x="838899" y="0"/>
                </a:moveTo>
                <a:cubicBezTo>
                  <a:pt x="606803" y="8389"/>
                  <a:pt x="374708" y="16778"/>
                  <a:pt x="234891" y="142613"/>
                </a:cubicBezTo>
                <a:cubicBezTo>
                  <a:pt x="95074" y="268448"/>
                  <a:pt x="47537" y="511728"/>
                  <a:pt x="0" y="755009"/>
                </a:cubicBezTo>
              </a:path>
            </a:pathLst>
          </a:custGeom>
          <a:noFill/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185E34-914B-4C44-8663-B45A07DA4A54}"/>
              </a:ext>
            </a:extLst>
          </p:cNvPr>
          <p:cNvSpPr txBox="1"/>
          <p:nvPr/>
        </p:nvSpPr>
        <p:spPr>
          <a:xfrm rot="979039">
            <a:off x="8255412" y="2064007"/>
            <a:ext cx="2119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…and an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administrator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9AE5767-F333-40BD-AA0C-05ED9BB9303E}"/>
              </a:ext>
            </a:extLst>
          </p:cNvPr>
          <p:cNvSpPr/>
          <p:nvPr/>
        </p:nvSpPr>
        <p:spPr>
          <a:xfrm rot="14476768">
            <a:off x="7906167" y="2375045"/>
            <a:ext cx="889345" cy="2314064"/>
          </a:xfrm>
          <a:custGeom>
            <a:avLst/>
            <a:gdLst>
              <a:gd name="connsiteX0" fmla="*/ 838899 w 838899"/>
              <a:gd name="connsiteY0" fmla="*/ 0 h 755009"/>
              <a:gd name="connsiteX1" fmla="*/ 234891 w 838899"/>
              <a:gd name="connsiteY1" fmla="*/ 142613 h 755009"/>
              <a:gd name="connsiteX2" fmla="*/ 0 w 838899"/>
              <a:gd name="connsiteY2" fmla="*/ 755009 h 755009"/>
              <a:gd name="connsiteX0" fmla="*/ 620862 w 620862"/>
              <a:gd name="connsiteY0" fmla="*/ 2287941 h 2434696"/>
              <a:gd name="connsiteX1" fmla="*/ 16854 w 620862"/>
              <a:gd name="connsiteY1" fmla="*/ 2430554 h 2434696"/>
              <a:gd name="connsiteX2" fmla="*/ 606948 w 620862"/>
              <a:gd name="connsiteY2" fmla="*/ 15069 h 2434696"/>
              <a:gd name="connsiteX0" fmla="*/ 425172 w 425172"/>
              <a:gd name="connsiteY0" fmla="*/ 2295518 h 2295571"/>
              <a:gd name="connsiteX1" fmla="*/ 21919 w 425172"/>
              <a:gd name="connsiteY1" fmla="*/ 1453325 h 2295571"/>
              <a:gd name="connsiteX2" fmla="*/ 411258 w 425172"/>
              <a:gd name="connsiteY2" fmla="*/ 22646 h 2295571"/>
              <a:gd name="connsiteX0" fmla="*/ 585343 w 585343"/>
              <a:gd name="connsiteY0" fmla="*/ 2313273 h 2313326"/>
              <a:gd name="connsiteX1" fmla="*/ 182090 w 585343"/>
              <a:gd name="connsiteY1" fmla="*/ 1471080 h 2313326"/>
              <a:gd name="connsiteX2" fmla="*/ 571429 w 585343"/>
              <a:gd name="connsiteY2" fmla="*/ 40401 h 2313326"/>
              <a:gd name="connsiteX0" fmla="*/ 13914 w 13914"/>
              <a:gd name="connsiteY0" fmla="*/ 2272872 h 2272872"/>
              <a:gd name="connsiteX1" fmla="*/ 0 w 13914"/>
              <a:gd name="connsiteY1" fmla="*/ 0 h 2272872"/>
              <a:gd name="connsiteX0" fmla="*/ 309788 w 309788"/>
              <a:gd name="connsiteY0" fmla="*/ 2272872 h 2295109"/>
              <a:gd name="connsiteX1" fmla="*/ 295874 w 309788"/>
              <a:gd name="connsiteY1" fmla="*/ 0 h 2295109"/>
              <a:gd name="connsiteX0" fmla="*/ 610212 w 610212"/>
              <a:gd name="connsiteY0" fmla="*/ 2280540 h 2297891"/>
              <a:gd name="connsiteX1" fmla="*/ 596298 w 610212"/>
              <a:gd name="connsiteY1" fmla="*/ 7668 h 2297891"/>
              <a:gd name="connsiteX0" fmla="*/ 667327 w 667327"/>
              <a:gd name="connsiteY0" fmla="*/ 2646554 h 2661937"/>
              <a:gd name="connsiteX1" fmla="*/ 554687 w 667327"/>
              <a:gd name="connsiteY1" fmla="*/ 6782 h 2661937"/>
              <a:gd name="connsiteX0" fmla="*/ 433360 w 433360"/>
              <a:gd name="connsiteY0" fmla="*/ 2639772 h 2663790"/>
              <a:gd name="connsiteX1" fmla="*/ 320720 w 433360"/>
              <a:gd name="connsiteY1" fmla="*/ 0 h 2663790"/>
              <a:gd name="connsiteX0" fmla="*/ 279469 w 666097"/>
              <a:gd name="connsiteY0" fmla="*/ 2314064 h 2342484"/>
              <a:gd name="connsiteX1" fmla="*/ 666097 w 666097"/>
              <a:gd name="connsiteY1" fmla="*/ 0 h 2342484"/>
              <a:gd name="connsiteX0" fmla="*/ 502717 w 889345"/>
              <a:gd name="connsiteY0" fmla="*/ 2314064 h 2314064"/>
              <a:gd name="connsiteX1" fmla="*/ 889345 w 889345"/>
              <a:gd name="connsiteY1" fmla="*/ 0 h 231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9345" h="2314064">
                <a:moveTo>
                  <a:pt x="502717" y="2314064"/>
                </a:moveTo>
                <a:cubicBezTo>
                  <a:pt x="-693430" y="1877481"/>
                  <a:pt x="580130" y="1019332"/>
                  <a:pt x="889345" y="0"/>
                </a:cubicBezTo>
              </a:path>
            </a:pathLst>
          </a:custGeom>
          <a:noFill/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54B10F-5375-4121-A808-DFB3C228A440}"/>
              </a:ext>
            </a:extLst>
          </p:cNvPr>
          <p:cNvSpPr txBox="1"/>
          <p:nvPr/>
        </p:nvSpPr>
        <p:spPr>
          <a:xfrm rot="496521">
            <a:off x="2281944" y="4542301"/>
            <a:ext cx="1872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…and also a</a:t>
            </a:r>
          </a:p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teacher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A9B47D3-8F5E-4217-A2E0-2F3E0DCA2054}"/>
              </a:ext>
            </a:extLst>
          </p:cNvPr>
          <p:cNvSpPr/>
          <p:nvPr/>
        </p:nvSpPr>
        <p:spPr>
          <a:xfrm rot="14476768">
            <a:off x="4052235" y="3574154"/>
            <a:ext cx="509525" cy="1587676"/>
          </a:xfrm>
          <a:custGeom>
            <a:avLst/>
            <a:gdLst>
              <a:gd name="connsiteX0" fmla="*/ 838899 w 838899"/>
              <a:gd name="connsiteY0" fmla="*/ 0 h 755009"/>
              <a:gd name="connsiteX1" fmla="*/ 234891 w 838899"/>
              <a:gd name="connsiteY1" fmla="*/ 142613 h 755009"/>
              <a:gd name="connsiteX2" fmla="*/ 0 w 838899"/>
              <a:gd name="connsiteY2" fmla="*/ 755009 h 755009"/>
              <a:gd name="connsiteX0" fmla="*/ 591052 w 591052"/>
              <a:gd name="connsiteY0" fmla="*/ 0 h 1373054"/>
              <a:gd name="connsiteX1" fmla="*/ 234891 w 591052"/>
              <a:gd name="connsiteY1" fmla="*/ 760658 h 1373054"/>
              <a:gd name="connsiteX2" fmla="*/ 0 w 591052"/>
              <a:gd name="connsiteY2" fmla="*/ 1373054 h 1373054"/>
              <a:gd name="connsiteX0" fmla="*/ 591052 w 591052"/>
              <a:gd name="connsiteY0" fmla="*/ 0 h 1373054"/>
              <a:gd name="connsiteX1" fmla="*/ 0 w 591052"/>
              <a:gd name="connsiteY1" fmla="*/ 1373054 h 1373054"/>
              <a:gd name="connsiteX0" fmla="*/ 461018 w 461018"/>
              <a:gd name="connsiteY0" fmla="*/ 0 h 1587676"/>
              <a:gd name="connsiteX1" fmla="*/ 0 w 461018"/>
              <a:gd name="connsiteY1" fmla="*/ 1587676 h 1587676"/>
              <a:gd name="connsiteX0" fmla="*/ 517930 w 517930"/>
              <a:gd name="connsiteY0" fmla="*/ 0 h 1587676"/>
              <a:gd name="connsiteX1" fmla="*/ 56912 w 517930"/>
              <a:gd name="connsiteY1" fmla="*/ 1587676 h 1587676"/>
              <a:gd name="connsiteX0" fmla="*/ 504846 w 509525"/>
              <a:gd name="connsiteY0" fmla="*/ 0 h 1587676"/>
              <a:gd name="connsiteX1" fmla="*/ 43828 w 509525"/>
              <a:gd name="connsiteY1" fmla="*/ 1587676 h 15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9525" h="1587676">
                <a:moveTo>
                  <a:pt x="504846" y="0"/>
                </a:moveTo>
                <a:cubicBezTo>
                  <a:pt x="575818" y="404683"/>
                  <a:pt x="-187524" y="1095113"/>
                  <a:pt x="43828" y="1587676"/>
                </a:cubicBezTo>
              </a:path>
            </a:pathLst>
          </a:custGeom>
          <a:noFill/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BB6C596-93DE-1FDC-6920-E074EBF081D1}"/>
                  </a:ext>
                </a:extLst>
              </p14:cNvPr>
              <p14:cNvContentPartPr/>
              <p14:nvPr/>
            </p14:nvContentPartPr>
            <p14:xfrm>
              <a:off x="4456800" y="5265360"/>
              <a:ext cx="1414800" cy="657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BB6C596-93DE-1FDC-6920-E074EBF081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47440" y="5256000"/>
                <a:ext cx="1433520" cy="67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755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41E01A-8B03-4216-86BA-8AC2D5B4C364}"/>
              </a:ext>
            </a:extLst>
          </p:cNvPr>
          <p:cNvSpPr txBox="1"/>
          <p:nvPr/>
        </p:nvSpPr>
        <p:spPr>
          <a:xfrm>
            <a:off x="1829918" y="1482987"/>
            <a:ext cx="86981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/>
              <a:t>Preferred:</a:t>
            </a:r>
            <a:r>
              <a:rPr lang="en-US" sz="3000" dirty="0"/>
              <a:t> “Drew”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/>
              <a:t>Ok:</a:t>
            </a:r>
            <a:r>
              <a:rPr lang="en-US" sz="3000" dirty="0"/>
              <a:t> “Professor Davidson”, “Dr. Davidson”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/>
              <a:t>Never:</a:t>
            </a:r>
            <a:r>
              <a:rPr lang="en-US" sz="3000" dirty="0"/>
              <a:t> “Andy”, “Andrew”, “Mr. Davidson”, “Dr. Drew”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2A9504-C08A-4C23-AC84-0B373F6D0390}"/>
              </a:ext>
            </a:extLst>
          </p:cNvPr>
          <p:cNvGrpSpPr/>
          <p:nvPr/>
        </p:nvGrpSpPr>
        <p:grpSpPr>
          <a:xfrm>
            <a:off x="3798570" y="3203405"/>
            <a:ext cx="3860352" cy="3642967"/>
            <a:chOff x="5200650" y="3203404"/>
            <a:chExt cx="3860352" cy="364296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E9464D-8274-4AF8-9009-4D0EAB6B25B8}"/>
                </a:ext>
              </a:extLst>
            </p:cNvPr>
            <p:cNvSpPr txBox="1"/>
            <p:nvPr/>
          </p:nvSpPr>
          <p:spPr>
            <a:xfrm>
              <a:off x="5200650" y="6538594"/>
              <a:ext cx="38603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[1]: Credit: www.podcastone.com/Dr-Drew-Show</a:t>
              </a:r>
            </a:p>
          </p:txBody>
        </p:sp>
        <p:pic>
          <p:nvPicPr>
            <p:cNvPr id="10" name="Picture 4" descr="Image result for drew pinsky">
              <a:extLst>
                <a:ext uri="{FF2B5EF4-FFF2-40B4-BE49-F238E27FC236}">
                  <a16:creationId xmlns:a16="http://schemas.microsoft.com/office/drawing/2014/main" id="{CAD483DF-9042-4058-98F0-0C7290CED7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80" r="8422" b="19655"/>
            <a:stretch/>
          </p:blipFill>
          <p:spPr bwMode="auto">
            <a:xfrm>
              <a:off x="5718615" y="3203404"/>
              <a:ext cx="3231076" cy="2972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DA07DE-6597-436A-A8B5-0DC269D39527}"/>
                </a:ext>
              </a:extLst>
            </p:cNvPr>
            <p:cNvSpPr txBox="1"/>
            <p:nvPr/>
          </p:nvSpPr>
          <p:spPr>
            <a:xfrm>
              <a:off x="5778051" y="6159542"/>
              <a:ext cx="3231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Dr. Drew (Extremely not me) [1]</a:t>
              </a: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72846E3E-8C4C-43CB-B138-770F96CC7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852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to call me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Me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D6BF5C3-DE29-424F-B4E0-806CF35589F7}"/>
              </a:ext>
            </a:extLst>
          </p:cNvPr>
          <p:cNvSpPr/>
          <p:nvPr/>
        </p:nvSpPr>
        <p:spPr>
          <a:xfrm>
            <a:off x="8673216" y="2265451"/>
            <a:ext cx="1757879" cy="8156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8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31967</TotalTime>
  <Words>2181</Words>
  <Application>Microsoft Office PowerPoint</Application>
  <PresentationFormat>Widescreen</PresentationFormat>
  <Paragraphs>411</Paragraphs>
  <Slides>42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Calibri</vt:lpstr>
      <vt:lpstr>Calibri Light</vt:lpstr>
      <vt:lpstr>Cambria Math</vt:lpstr>
      <vt:lpstr>Courier New</vt:lpstr>
      <vt:lpstr>Garamond</vt:lpstr>
      <vt:lpstr>Impact</vt:lpstr>
      <vt:lpstr>MV Boli</vt:lpstr>
      <vt:lpstr>Wingdings</vt:lpstr>
      <vt:lpstr>Office Theme</vt:lpstr>
      <vt:lpstr>Check-in Review: Regular expressions</vt:lpstr>
      <vt:lpstr>1 – Overview</vt:lpstr>
      <vt:lpstr>A Big Whoops! Administrivia &amp; Announcements</vt:lpstr>
      <vt:lpstr>A Big Whoops! Administrivia &amp; Announcements</vt:lpstr>
      <vt:lpstr>A Big Whoops! Administrivia &amp; Announcements</vt:lpstr>
      <vt:lpstr>Housekeeping Administrivia &amp; Announcements</vt:lpstr>
      <vt:lpstr>Today’s Roadmap Lecture Outline</vt:lpstr>
      <vt:lpstr>PowerPoint Presentation</vt:lpstr>
      <vt:lpstr>What to call me About Me</vt:lpstr>
      <vt:lpstr>About Me: The Job of a Professor About the class: FAQ</vt:lpstr>
      <vt:lpstr>I’m a Busy Little Honeybee! About Me</vt:lpstr>
      <vt:lpstr>Interacting with Me About Me</vt:lpstr>
      <vt:lpstr>PowerPoint Presentation</vt:lpstr>
      <vt:lpstr>Your Time is Valuable! Orientation - About You</vt:lpstr>
      <vt:lpstr>One Small Favor Orientation - About You</vt:lpstr>
      <vt:lpstr>This course is built for y’all Orientation - About You</vt:lpstr>
      <vt:lpstr>PowerPoint Presentation</vt:lpstr>
      <vt:lpstr>What I think you NEED to Know About the class</vt:lpstr>
      <vt:lpstr>What I think you WANT to Know About the class</vt:lpstr>
      <vt:lpstr>How ‘bout that Covid, eh? About the class</vt:lpstr>
      <vt:lpstr>Is This Class Hard?  About the class: FAQ</vt:lpstr>
      <vt:lpstr>Is Drew a Good Teacher?  About the class: FAQ</vt:lpstr>
      <vt:lpstr>Is Drew a Good Teacher?  About the class: FAQ</vt:lpstr>
      <vt:lpstr>Is This Class Hard?  About the class: FAQ</vt:lpstr>
      <vt:lpstr>Let’s judge a book by it’s cover  About the class: A brief aside on complexity</vt:lpstr>
      <vt:lpstr>That’s just one book, right? About the class: A brief aside on complexity</vt:lpstr>
      <vt:lpstr>Dragons: symbols of the unknowable About the class: A brief aside on complexity</vt:lpstr>
      <vt:lpstr>This Class is About Complexity of Design About the class: A brief aside on complexity</vt:lpstr>
      <vt:lpstr>Explore Design Complexity through Implementation About the class</vt:lpstr>
      <vt:lpstr>Today’s Lecture Roadmap Lesson Outline</vt:lpstr>
      <vt:lpstr>What is a Compiler? Overview the Compiler</vt:lpstr>
      <vt:lpstr>What is a Compiler? Overview the Compiler</vt:lpstr>
      <vt:lpstr>What is a Compiler? Overview the Compiler</vt:lpstr>
      <vt:lpstr>What is a Compiler? Overview the Compiler</vt:lpstr>
      <vt:lpstr>What is a Compiler? Overview the Compiler</vt:lpstr>
      <vt:lpstr>What is a Compiler? Overview the Compiler</vt:lpstr>
      <vt:lpstr>Compiler’s Recognizer Duties Overview the Compiler</vt:lpstr>
      <vt:lpstr>Our Class Workflow Overview the Compiler</vt:lpstr>
      <vt:lpstr>Exploring Lexical Analysis Design Lexicial Analysis</vt:lpstr>
      <vt:lpstr>Exploring Lexical Analysis Design Overview the Compiler</vt:lpstr>
      <vt:lpstr>Lexical Definition Overview the Compiler</vt:lpstr>
      <vt:lpstr>Lecture Wrap-Up Goodbye for now!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Drew Davidson's Cool Slides</dc:title>
  <dc:creator>drew</dc:creator>
  <cp:lastModifiedBy>Davidson, Drew</cp:lastModifiedBy>
  <cp:revision>346</cp:revision>
  <dcterms:created xsi:type="dcterms:W3CDTF">2018-07-19T03:57:05Z</dcterms:created>
  <dcterms:modified xsi:type="dcterms:W3CDTF">2024-08-26T21:50:15Z</dcterms:modified>
</cp:coreProperties>
</file>