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1200" r:id="rId2"/>
    <p:sldId id="257" r:id="rId3"/>
    <p:sldId id="989" r:id="rId4"/>
    <p:sldId id="1018" r:id="rId5"/>
    <p:sldId id="1067" r:id="rId6"/>
    <p:sldId id="1199" r:id="rId7"/>
    <p:sldId id="930" r:id="rId8"/>
    <p:sldId id="1024" r:id="rId9"/>
    <p:sldId id="1023" r:id="rId10"/>
    <p:sldId id="1065" r:id="rId11"/>
    <p:sldId id="1051" r:id="rId12"/>
    <p:sldId id="1203" r:id="rId13"/>
    <p:sldId id="1073" r:id="rId14"/>
    <p:sldId id="1075" r:id="rId15"/>
    <p:sldId id="1076" r:id="rId16"/>
    <p:sldId id="1072" r:id="rId17"/>
    <p:sldId id="1077" r:id="rId18"/>
    <p:sldId id="1066" r:id="rId19"/>
    <p:sldId id="1042" r:id="rId20"/>
    <p:sldId id="1061" r:id="rId21"/>
    <p:sldId id="1059" r:id="rId22"/>
    <p:sldId id="1043" r:id="rId23"/>
    <p:sldId id="1192" r:id="rId24"/>
    <p:sldId id="1045" r:id="rId25"/>
    <p:sldId id="1201" r:id="rId26"/>
    <p:sldId id="1194" r:id="rId27"/>
    <p:sldId id="1195" r:id="rId28"/>
    <p:sldId id="1202" r:id="rId29"/>
    <p:sldId id="1047" r:id="rId30"/>
    <p:sldId id="1197" r:id="rId31"/>
    <p:sldId id="1196" r:id="rId32"/>
    <p:sldId id="119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74" d="100"/>
          <a:sy n="74" d="100"/>
        </p:scale>
        <p:origin x="36" y="351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40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804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850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70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733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351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855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09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763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39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36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201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4592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2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6605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8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643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35196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4252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6365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4537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60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707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4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1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62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23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62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7961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69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1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3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59764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9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9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94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7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8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5" Type="http://schemas.openxmlformats.org/officeDocument/2006/relationships/image" Target="../media/image17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5D19AF1-260E-4603-9A5B-24B4EBDA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r>
              <a:t>Checkin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D6C3C-3DA2-42CA-9E71-CE24C7C7E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0296" y="1353415"/>
            <a:ext cx="9967520" cy="519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Translate the following A code into 3AC</a:t>
            </a:r>
            <a:endParaRPr lang="en-US" dirty="0"/>
          </a:p>
        </p:txBody>
      </p:sp>
      <p:sp>
        <p:nvSpPr>
          <p:cNvPr id="2" name="PROGCODE_OURLANG_simple_add">
            <a:extLst>
              <a:ext uri="{FF2B5EF4-FFF2-40B4-BE49-F238E27FC236}">
                <a16:creationId xmlns:a16="http://schemas.microsoft.com/office/drawing/2014/main" id="{F4941774-7AFD-4C0A-BBE1-3634032E1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671" y="2227413"/>
            <a:ext cx="307024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() int -&gt; f{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a:int;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a = 1 + 2;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return a;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04053731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532754"/>
            <a:ext cx="6169914" cy="44150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Consider two major task categories: </a:t>
            </a:r>
          </a:p>
          <a:p>
            <a:pPr marL="0" indent="0">
              <a:buNone/>
            </a:pPr>
            <a:r>
              <a:rPr lang="en-US" sz="2200" dirty="0"/>
              <a:t>What we… </a:t>
            </a:r>
          </a:p>
          <a:p>
            <a:pPr marL="0" indent="0">
              <a:buNone/>
            </a:pPr>
            <a:r>
              <a:rPr lang="en-US" sz="2200" b="1" dirty="0"/>
              <a:t>Generate</a:t>
            </a:r>
          </a:p>
          <a:p>
            <a:pPr lvl="1"/>
            <a:r>
              <a:rPr lang="en-US" sz="1800" dirty="0"/>
              <a:t>(i.e. the 3AC operations for the current node)</a:t>
            </a:r>
          </a:p>
          <a:p>
            <a:pPr marL="0" indent="0">
              <a:buNone/>
            </a:pPr>
            <a:r>
              <a:rPr lang="en-US" sz="2200" b="1" dirty="0"/>
              <a:t>Propagate</a:t>
            </a:r>
          </a:p>
          <a:p>
            <a:pPr lvl="1"/>
            <a:r>
              <a:rPr lang="en-US" sz="1800" dirty="0"/>
              <a:t>(i.e. the 3AC operands used in parent nodes)</a:t>
            </a:r>
          </a:p>
        </p:txBody>
      </p:sp>
      <p:pic>
        <p:nvPicPr>
          <p:cNvPr id="1026" name="Picture 2" descr="Autism and the stress of a simple walk – Just Under Your Radar">
            <a:extLst>
              <a:ext uri="{FF2B5EF4-FFF2-40B4-BE49-F238E27FC236}">
                <a16:creationId xmlns:a16="http://schemas.microsoft.com/office/drawing/2014/main" id="{03DFEC3A-3AAA-4FAA-8404-07EBF9BC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7224" y="2683902"/>
            <a:ext cx="2293975" cy="21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E2983B63-E0B7-8582-8C66-A8DA8D9D1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96698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0F309397-D996-42DD-AF47-DC6C001B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1"/>
            <a:ext cx="6378148" cy="173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Traverse AST, performing two tasks</a:t>
            </a:r>
          </a:p>
          <a:p>
            <a:r>
              <a:rPr lang="en-US" sz="2400" dirty="0"/>
              <a:t>Generate 3AC operations</a:t>
            </a:r>
          </a:p>
          <a:p>
            <a:r>
              <a:rPr lang="en-US" sz="2400" dirty="0"/>
              <a:t>Propagate 3AC operands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325732" y="2983312"/>
            <a:ext cx="25298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(v – 7) + a * 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76" y="3497275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47" y="384074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75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58" y="3149355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5C9115-FC82-4DF6-934F-C98F32979FB7}"/>
              </a:ext>
            </a:extLst>
          </p:cNvPr>
          <p:cNvSpPr/>
          <p:nvPr/>
        </p:nvSpPr>
        <p:spPr>
          <a:xfrm>
            <a:off x="3642109" y="3599447"/>
            <a:ext cx="1187352" cy="40083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AssignExp</a:t>
            </a:r>
            <a:endParaRPr lang="en-US" sz="1600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21FC8E-D511-4400-A2E8-2F9BD714F903}"/>
              </a:ext>
            </a:extLst>
          </p:cNvPr>
          <p:cNvSpPr/>
          <p:nvPr/>
        </p:nvSpPr>
        <p:spPr>
          <a:xfrm>
            <a:off x="2234528" y="4348240"/>
            <a:ext cx="759213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08BB4C-7A13-4F31-9576-42C42E70177A}"/>
              </a:ext>
            </a:extLst>
          </p:cNvPr>
          <p:cNvSpPr/>
          <p:nvPr/>
        </p:nvSpPr>
        <p:spPr>
          <a:xfrm>
            <a:off x="6811919" y="5049277"/>
            <a:ext cx="631380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Mult</a:t>
            </a:r>
            <a:endParaRPr lang="en-US" sz="1600" u="sng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003D9F-EF1C-480D-869E-0BF634E3EADC}"/>
              </a:ext>
            </a:extLst>
          </p:cNvPr>
          <p:cNvSpPr/>
          <p:nvPr/>
        </p:nvSpPr>
        <p:spPr>
          <a:xfrm>
            <a:off x="5236856" y="4327555"/>
            <a:ext cx="569879" cy="3651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Plus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DBA084-8F8B-4F3D-8724-F1674382AF39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2614135" y="4000284"/>
            <a:ext cx="1621651" cy="347957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E3B637-4598-4431-AA60-E36EEEDDC976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>
            <a:off x="4235785" y="4000283"/>
            <a:ext cx="1286010" cy="3272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235E6-5A6F-48DA-91FE-7116B5022148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>
            <a:off x="5521795" y="4692682"/>
            <a:ext cx="1605814" cy="35659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028497-32FF-4CD8-BF7F-7944AB7AC1CB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4086993" y="4692681"/>
            <a:ext cx="1434803" cy="3719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0583EAC-101A-40BF-A1D8-0AFCD0E9EB1C}"/>
              </a:ext>
            </a:extLst>
          </p:cNvPr>
          <p:cNvSpPr/>
          <p:nvPr/>
        </p:nvSpPr>
        <p:spPr>
          <a:xfrm>
            <a:off x="3595475" y="2945995"/>
            <a:ext cx="1280615" cy="3906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AssignStmt</a:t>
            </a:r>
            <a:endParaRPr lang="en-US" sz="1600" u="sng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3D33E2-D5D3-4460-8AF9-A1BA96D779B9}"/>
              </a:ext>
            </a:extLst>
          </p:cNvPr>
          <p:cNvCxnSpPr>
            <a:cxnSpLocks/>
            <a:stCxn id="45" idx="2"/>
            <a:endCxn id="37" idx="0"/>
          </p:cNvCxnSpPr>
          <p:nvPr/>
        </p:nvCxnSpPr>
        <p:spPr>
          <a:xfrm>
            <a:off x="4235783" y="3336681"/>
            <a:ext cx="3" cy="26276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F32E98-B55D-45D3-866B-F517C279D4DA}"/>
              </a:ext>
            </a:extLst>
          </p:cNvPr>
          <p:cNvCxnSpPr>
            <a:cxnSpLocks/>
            <a:stCxn id="39" idx="2"/>
            <a:endCxn id="64" idx="0"/>
          </p:cNvCxnSpPr>
          <p:nvPr/>
        </p:nvCxnSpPr>
        <p:spPr>
          <a:xfrm flipH="1">
            <a:off x="6176947" y="5414402"/>
            <a:ext cx="950662" cy="69440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6B1684-521E-4D22-9BF2-0229816500D3}"/>
              </a:ext>
            </a:extLst>
          </p:cNvPr>
          <p:cNvCxnSpPr>
            <a:cxnSpLocks/>
            <a:stCxn id="39" idx="2"/>
            <a:endCxn id="63" idx="0"/>
          </p:cNvCxnSpPr>
          <p:nvPr/>
        </p:nvCxnSpPr>
        <p:spPr>
          <a:xfrm>
            <a:off x="7127609" y="5414401"/>
            <a:ext cx="908996" cy="69731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6E6789-ADF2-49E6-BCFD-45E28BCACFD9}"/>
              </a:ext>
            </a:extLst>
          </p:cNvPr>
          <p:cNvSpPr/>
          <p:nvPr/>
        </p:nvSpPr>
        <p:spPr>
          <a:xfrm>
            <a:off x="3701443" y="5064620"/>
            <a:ext cx="771099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Sub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571BC4-92E6-4B96-AC02-6B9C0C8CE94F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015666" y="5429744"/>
            <a:ext cx="1071327" cy="68325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E3574F-2B05-411C-ACE1-5D0DBE711BB2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>
          <a:xfrm>
            <a:off x="4086993" y="5429745"/>
            <a:ext cx="824643" cy="65234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E4661F5-5C23-4803-A073-F4ACE95BB0EF}"/>
              </a:ext>
            </a:extLst>
          </p:cNvPr>
          <p:cNvSpPr/>
          <p:nvPr/>
        </p:nvSpPr>
        <p:spPr>
          <a:xfrm>
            <a:off x="2710305" y="6112998"/>
            <a:ext cx="610720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  <a:endParaRPr lang="en-US" sz="1600" dirty="0"/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A8549D6-4F86-4C42-AFF4-4D5564FC1563}"/>
              </a:ext>
            </a:extLst>
          </p:cNvPr>
          <p:cNvSpPr/>
          <p:nvPr/>
        </p:nvSpPr>
        <p:spPr>
          <a:xfrm>
            <a:off x="4544609" y="6082090"/>
            <a:ext cx="734052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AB1A1DF-FAA0-43DD-BC82-5A43822CA4D6}"/>
              </a:ext>
            </a:extLst>
          </p:cNvPr>
          <p:cNvSpPr/>
          <p:nvPr/>
        </p:nvSpPr>
        <p:spPr>
          <a:xfrm>
            <a:off x="7778036" y="6111712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F01A88C-6471-47EC-97CF-32BE33EE8EC4}"/>
              </a:ext>
            </a:extLst>
          </p:cNvPr>
          <p:cNvSpPr/>
          <p:nvPr/>
        </p:nvSpPr>
        <p:spPr>
          <a:xfrm>
            <a:off x="5918378" y="6108803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54F59-9F85-4120-9938-6719D6915B8C}"/>
              </a:ext>
            </a:extLst>
          </p:cNvPr>
          <p:cNvSpPr txBox="1"/>
          <p:nvPr/>
        </p:nvSpPr>
        <p:spPr>
          <a:xfrm>
            <a:off x="3360599" y="2938315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5DC4A-6BC4-4323-AA94-D9C251956EDF}"/>
              </a:ext>
            </a:extLst>
          </p:cNvPr>
          <p:cNvSpPr txBox="1"/>
          <p:nvPr/>
        </p:nvSpPr>
        <p:spPr>
          <a:xfrm>
            <a:off x="3353507" y="3686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7203A9-C01C-4D00-B369-F46B77F0D89B}"/>
              </a:ext>
            </a:extLst>
          </p:cNvPr>
          <p:cNvSpPr txBox="1"/>
          <p:nvPr/>
        </p:nvSpPr>
        <p:spPr>
          <a:xfrm>
            <a:off x="1985428" y="43382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019EC8-7185-4949-B3E5-D0954129E7AC}"/>
              </a:ext>
            </a:extLst>
          </p:cNvPr>
          <p:cNvSpPr txBox="1"/>
          <p:nvPr/>
        </p:nvSpPr>
        <p:spPr>
          <a:xfrm>
            <a:off x="2934249" y="434562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459D58-2880-4FE6-BF35-3A03296EC831}"/>
              </a:ext>
            </a:extLst>
          </p:cNvPr>
          <p:cNvSpPr txBox="1"/>
          <p:nvPr/>
        </p:nvSpPr>
        <p:spPr>
          <a:xfrm>
            <a:off x="4958445" y="430309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D5B5BF-C3AE-488E-8A61-4661390C3982}"/>
              </a:ext>
            </a:extLst>
          </p:cNvPr>
          <p:cNvSpPr txBox="1"/>
          <p:nvPr/>
        </p:nvSpPr>
        <p:spPr>
          <a:xfrm>
            <a:off x="3430876" y="50402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171166-E42F-4386-ACA5-E06D65C0744E}"/>
              </a:ext>
            </a:extLst>
          </p:cNvPr>
          <p:cNvSpPr txBox="1"/>
          <p:nvPr/>
        </p:nvSpPr>
        <p:spPr>
          <a:xfrm>
            <a:off x="2424321" y="6075211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70CDCB-8A2C-4D7C-AF9D-09B82E4F5100}"/>
              </a:ext>
            </a:extLst>
          </p:cNvPr>
          <p:cNvSpPr txBox="1"/>
          <p:nvPr/>
        </p:nvSpPr>
        <p:spPr>
          <a:xfrm>
            <a:off x="3267827" y="607875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766BDC-A5C0-4A3B-8CFB-2ED16AFE0705}"/>
              </a:ext>
            </a:extLst>
          </p:cNvPr>
          <p:cNvSpPr txBox="1"/>
          <p:nvPr/>
        </p:nvSpPr>
        <p:spPr>
          <a:xfrm>
            <a:off x="4207046" y="606102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0E6497-A0F4-4C5C-AA58-4E0B8C6C2999}"/>
              </a:ext>
            </a:extLst>
          </p:cNvPr>
          <p:cNvSpPr txBox="1"/>
          <p:nvPr/>
        </p:nvSpPr>
        <p:spPr>
          <a:xfrm>
            <a:off x="5210062" y="607520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CB9764-77B9-4084-B3D8-09CD8E599501}"/>
              </a:ext>
            </a:extLst>
          </p:cNvPr>
          <p:cNvSpPr txBox="1"/>
          <p:nvPr/>
        </p:nvSpPr>
        <p:spPr>
          <a:xfrm>
            <a:off x="4426782" y="5058025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E070B9-088D-4B26-A773-F8BF1B60EDE1}"/>
              </a:ext>
            </a:extLst>
          </p:cNvPr>
          <p:cNvSpPr txBox="1"/>
          <p:nvPr/>
        </p:nvSpPr>
        <p:spPr>
          <a:xfrm>
            <a:off x="6429280" y="505094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46F408-2144-47E2-BF51-0BBB66D302FE}"/>
              </a:ext>
            </a:extLst>
          </p:cNvPr>
          <p:cNvSpPr txBox="1"/>
          <p:nvPr/>
        </p:nvSpPr>
        <p:spPr>
          <a:xfrm>
            <a:off x="5571560" y="609648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CBBB10-CBA6-48D4-A0AB-D254F8B9DBDD}"/>
              </a:ext>
            </a:extLst>
          </p:cNvPr>
          <p:cNvSpPr txBox="1"/>
          <p:nvPr/>
        </p:nvSpPr>
        <p:spPr>
          <a:xfrm>
            <a:off x="6393811" y="6110655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9EA49-1B61-4214-92CA-B2F5A925583D}"/>
              </a:ext>
            </a:extLst>
          </p:cNvPr>
          <p:cNvSpPr txBox="1"/>
          <p:nvPr/>
        </p:nvSpPr>
        <p:spPr>
          <a:xfrm>
            <a:off x="7439362" y="610356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102297-7FE4-455E-9183-3463B1D62095}"/>
              </a:ext>
            </a:extLst>
          </p:cNvPr>
          <p:cNvSpPr txBox="1"/>
          <p:nvPr/>
        </p:nvSpPr>
        <p:spPr>
          <a:xfrm>
            <a:off x="8250980" y="608584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4CDC9E-8079-461B-9758-77AB7BB321EA}"/>
              </a:ext>
            </a:extLst>
          </p:cNvPr>
          <p:cNvSpPr txBox="1"/>
          <p:nvPr/>
        </p:nvSpPr>
        <p:spPr>
          <a:xfrm>
            <a:off x="7414540" y="50686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77059-49A8-4121-9EDA-8D9ABCDEDCB9}"/>
              </a:ext>
            </a:extLst>
          </p:cNvPr>
          <p:cNvSpPr txBox="1"/>
          <p:nvPr/>
        </p:nvSpPr>
        <p:spPr>
          <a:xfrm>
            <a:off x="5770029" y="430665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957744-FD6F-4DC4-9758-1BE03A10A351}"/>
              </a:ext>
            </a:extLst>
          </p:cNvPr>
          <p:cNvSpPr txBox="1"/>
          <p:nvPr/>
        </p:nvSpPr>
        <p:spPr>
          <a:xfrm>
            <a:off x="4784744" y="367225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0F4CE7-0F86-454E-BE73-3F143975E2B0}"/>
              </a:ext>
            </a:extLst>
          </p:cNvPr>
          <p:cNvSpPr txBox="1"/>
          <p:nvPr/>
        </p:nvSpPr>
        <p:spPr>
          <a:xfrm>
            <a:off x="4830820" y="2952781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D032E-1645-4024-8D3D-092F4A33EAAA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3505954" y="3274829"/>
            <a:ext cx="3501" cy="411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D765654-1AA0-4EF8-B505-D4D600F091AA}"/>
              </a:ext>
            </a:extLst>
          </p:cNvPr>
          <p:cNvCxnSpPr>
            <a:cxnSpLocks/>
          </p:cNvCxnSpPr>
          <p:nvPr/>
        </p:nvCxnSpPr>
        <p:spPr>
          <a:xfrm flipH="1">
            <a:off x="2478099" y="4000284"/>
            <a:ext cx="1096771" cy="27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93464D-CD53-44BA-8AB4-5E9D43CC1591}"/>
              </a:ext>
            </a:extLst>
          </p:cNvPr>
          <p:cNvCxnSpPr>
            <a:cxnSpLocks/>
          </p:cNvCxnSpPr>
          <p:nvPr/>
        </p:nvCxnSpPr>
        <p:spPr>
          <a:xfrm>
            <a:off x="4230405" y="4117337"/>
            <a:ext cx="645684" cy="18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0F73121-5618-4ADA-93A7-3ABDF1DE52E0}"/>
              </a:ext>
            </a:extLst>
          </p:cNvPr>
          <p:cNvCxnSpPr>
            <a:cxnSpLocks/>
          </p:cNvCxnSpPr>
          <p:nvPr/>
        </p:nvCxnSpPr>
        <p:spPr>
          <a:xfrm flipH="1">
            <a:off x="4051716" y="4688958"/>
            <a:ext cx="1084520" cy="308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EAD6B2-7568-4493-AC18-88326FEA80F3}"/>
              </a:ext>
            </a:extLst>
          </p:cNvPr>
          <p:cNvCxnSpPr>
            <a:cxnSpLocks/>
          </p:cNvCxnSpPr>
          <p:nvPr/>
        </p:nvCxnSpPr>
        <p:spPr>
          <a:xfrm flipH="1">
            <a:off x="2946378" y="5499286"/>
            <a:ext cx="817518" cy="52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DFCEC6-02DC-4720-8D80-A13D22098A50}"/>
              </a:ext>
            </a:extLst>
          </p:cNvPr>
          <p:cNvCxnSpPr>
            <a:cxnSpLocks/>
          </p:cNvCxnSpPr>
          <p:nvPr/>
        </p:nvCxnSpPr>
        <p:spPr>
          <a:xfrm>
            <a:off x="4129630" y="5596682"/>
            <a:ext cx="521002" cy="419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BC7882-EE78-4776-87F3-9CACF5D35204}"/>
              </a:ext>
            </a:extLst>
          </p:cNvPr>
          <p:cNvCxnSpPr>
            <a:cxnSpLocks/>
          </p:cNvCxnSpPr>
          <p:nvPr/>
        </p:nvCxnSpPr>
        <p:spPr>
          <a:xfrm>
            <a:off x="5625334" y="4859079"/>
            <a:ext cx="785060" cy="19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50200D5-39F9-462D-A9FA-FEF4906F8A72}"/>
              </a:ext>
            </a:extLst>
          </p:cNvPr>
          <p:cNvCxnSpPr>
            <a:cxnSpLocks/>
          </p:cNvCxnSpPr>
          <p:nvPr/>
        </p:nvCxnSpPr>
        <p:spPr>
          <a:xfrm flipH="1">
            <a:off x="6071901" y="5454503"/>
            <a:ext cx="808074" cy="55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8339108-3485-40F7-A080-A70C9977D2AA}"/>
              </a:ext>
            </a:extLst>
          </p:cNvPr>
          <p:cNvCxnSpPr>
            <a:cxnSpLocks/>
          </p:cNvCxnSpPr>
          <p:nvPr/>
        </p:nvCxnSpPr>
        <p:spPr>
          <a:xfrm>
            <a:off x="7156427" y="5592724"/>
            <a:ext cx="595419" cy="467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45AF8C1-701E-4727-A9D6-447F597A109D}"/>
              </a:ext>
            </a:extLst>
          </p:cNvPr>
          <p:cNvGrpSpPr/>
          <p:nvPr/>
        </p:nvGrpSpPr>
        <p:grpSpPr>
          <a:xfrm>
            <a:off x="3243642" y="4136066"/>
            <a:ext cx="946297" cy="506131"/>
            <a:chOff x="3019647" y="4136065"/>
            <a:chExt cx="946297" cy="506131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089F7A0-FEDA-4595-BF2C-D68F12B49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647" y="4136065"/>
              <a:ext cx="946297" cy="2658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6BD9626-2C93-4ACC-8A77-73F70A22924E}"/>
                </a:ext>
              </a:extLst>
            </p:cNvPr>
            <p:cNvSpPr txBox="1"/>
            <p:nvPr/>
          </p:nvSpPr>
          <p:spPr>
            <a:xfrm>
              <a:off x="3339840" y="428479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F0D9C8B-27AF-4A4E-B339-C5A0D43B2882}"/>
              </a:ext>
            </a:extLst>
          </p:cNvPr>
          <p:cNvGrpSpPr/>
          <p:nvPr/>
        </p:nvGrpSpPr>
        <p:grpSpPr>
          <a:xfrm>
            <a:off x="3337278" y="5550195"/>
            <a:ext cx="714438" cy="573466"/>
            <a:chOff x="3113284" y="5550195"/>
            <a:chExt cx="714438" cy="573466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FA4D8B2-BCD4-411F-9856-1B987BD87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3284" y="5550195"/>
              <a:ext cx="714438" cy="4784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20556F4-FB2A-4D46-9128-7C46BABAA223}"/>
                </a:ext>
              </a:extLst>
            </p:cNvPr>
            <p:cNvSpPr txBox="1"/>
            <p:nvPr/>
          </p:nvSpPr>
          <p:spPr>
            <a:xfrm>
              <a:off x="3375278" y="5766255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v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0297654-B79D-458F-8328-A84E3C072CAE}"/>
              </a:ext>
            </a:extLst>
          </p:cNvPr>
          <p:cNvGrpSpPr/>
          <p:nvPr/>
        </p:nvGrpSpPr>
        <p:grpSpPr>
          <a:xfrm>
            <a:off x="4741373" y="4805916"/>
            <a:ext cx="756371" cy="520310"/>
            <a:chOff x="4517378" y="4805916"/>
            <a:chExt cx="756371" cy="520310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A4B834C-4FE9-43A4-B4D6-2560B355FF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7378" y="4805916"/>
              <a:ext cx="756371" cy="2549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587B1C6-3820-4E9C-A6AF-FF945F2C8158}"/>
                </a:ext>
              </a:extLst>
            </p:cNvPr>
            <p:cNvSpPr txBox="1"/>
            <p:nvPr/>
          </p:nvSpPr>
          <p:spPr>
            <a:xfrm>
              <a:off x="4768150" y="496882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t1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B8202A1-E935-46CC-A5C8-D2A103EEBD3A}"/>
              </a:ext>
            </a:extLst>
          </p:cNvPr>
          <p:cNvGrpSpPr/>
          <p:nvPr/>
        </p:nvGrpSpPr>
        <p:grpSpPr>
          <a:xfrm>
            <a:off x="4396851" y="5472095"/>
            <a:ext cx="717204" cy="475716"/>
            <a:chOff x="4172857" y="5472095"/>
            <a:chExt cx="717204" cy="475716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B708962-9821-4309-B815-58223D3C93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72857" y="5507666"/>
              <a:ext cx="557422" cy="4401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A48FCE6-19E4-49AD-8DA2-0BCE4B5C47E6}"/>
                </a:ext>
              </a:extLst>
            </p:cNvPr>
            <p:cNvSpPr txBox="1"/>
            <p:nvPr/>
          </p:nvSpPr>
          <p:spPr>
            <a:xfrm>
              <a:off x="4463342" y="5472095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7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B24BA02-7165-47DF-8FA1-D14BB3A793C6}"/>
              </a:ext>
            </a:extLst>
          </p:cNvPr>
          <p:cNvGrpSpPr/>
          <p:nvPr/>
        </p:nvGrpSpPr>
        <p:grpSpPr>
          <a:xfrm>
            <a:off x="6410395" y="5539564"/>
            <a:ext cx="735097" cy="557219"/>
            <a:chOff x="6186400" y="5539563"/>
            <a:chExt cx="735097" cy="557219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761BC0F-7F45-4DD1-985B-1BBF2CDE8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6400" y="5539563"/>
              <a:ext cx="650335" cy="533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47E8631-8A93-4278-8FFC-CED08ABE71CD}"/>
                </a:ext>
              </a:extLst>
            </p:cNvPr>
            <p:cNvSpPr txBox="1"/>
            <p:nvPr/>
          </p:nvSpPr>
          <p:spPr>
            <a:xfrm>
              <a:off x="6494778" y="5739376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4203FFE-F285-4069-BC75-CEAB5076833F}"/>
              </a:ext>
            </a:extLst>
          </p:cNvPr>
          <p:cNvGrpSpPr/>
          <p:nvPr/>
        </p:nvGrpSpPr>
        <p:grpSpPr>
          <a:xfrm>
            <a:off x="7422236" y="5477111"/>
            <a:ext cx="747522" cy="560603"/>
            <a:chOff x="7198242" y="5477110"/>
            <a:chExt cx="747522" cy="560603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60C3D62-CB3C-4490-AA97-E91773FDB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8242" y="5497033"/>
              <a:ext cx="673021" cy="5406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7564687-EF62-43F0-BA5D-838A2EF11E94}"/>
                </a:ext>
              </a:extLst>
            </p:cNvPr>
            <p:cNvSpPr txBox="1"/>
            <p:nvPr/>
          </p:nvSpPr>
          <p:spPr>
            <a:xfrm>
              <a:off x="7519045" y="547711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v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148C760-17BF-4750-AD1A-FAFEF2A2674D}"/>
              </a:ext>
            </a:extLst>
          </p:cNvPr>
          <p:cNvGrpSpPr/>
          <p:nvPr/>
        </p:nvGrpSpPr>
        <p:grpSpPr>
          <a:xfrm>
            <a:off x="5836822" y="4364390"/>
            <a:ext cx="1028560" cy="523790"/>
            <a:chOff x="5612828" y="4364389"/>
            <a:chExt cx="1028560" cy="523790"/>
          </a:xfrm>
        </p:grpSpPr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1AB1824-3E1E-4EBB-8A79-23BB7400FC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2828" y="4590370"/>
              <a:ext cx="1028560" cy="2978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5A9C90A-3E5D-4895-A6B9-32841A7670DF}"/>
                </a:ext>
              </a:extLst>
            </p:cNvPr>
            <p:cNvSpPr txBox="1"/>
            <p:nvPr/>
          </p:nvSpPr>
          <p:spPr>
            <a:xfrm>
              <a:off x="6140315" y="4364389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t2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116BF35-3561-4762-8444-8E31671984F6}"/>
              </a:ext>
            </a:extLst>
          </p:cNvPr>
          <p:cNvGrpSpPr/>
          <p:nvPr/>
        </p:nvGrpSpPr>
        <p:grpSpPr>
          <a:xfrm>
            <a:off x="4891688" y="3815044"/>
            <a:ext cx="828991" cy="406083"/>
            <a:chOff x="4667693" y="3815043"/>
            <a:chExt cx="828991" cy="406083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061E4AF-3601-4E32-BC00-90F8F5FEEC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67693" y="3955313"/>
              <a:ext cx="680484" cy="2658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5484660-2DFA-46DF-9F23-40BBC45247A8}"/>
                </a:ext>
              </a:extLst>
            </p:cNvPr>
            <p:cNvSpPr txBox="1"/>
            <p:nvPr/>
          </p:nvSpPr>
          <p:spPr>
            <a:xfrm>
              <a:off x="5069965" y="3815043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t3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BC4B5B3-DC5A-4134-BF77-495E69AB185A}"/>
              </a:ext>
            </a:extLst>
          </p:cNvPr>
          <p:cNvGrpSpPr/>
          <p:nvPr/>
        </p:nvGrpSpPr>
        <p:grpSpPr>
          <a:xfrm>
            <a:off x="4987381" y="3179135"/>
            <a:ext cx="510362" cy="432294"/>
            <a:chOff x="4763387" y="3179135"/>
            <a:chExt cx="510362" cy="432294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152B7142-21B8-4753-A72A-1A7C73BCB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3387" y="3179135"/>
              <a:ext cx="10632" cy="3827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C9AE3A44-A991-4835-AB07-EBFEA1E12709}"/>
                </a:ext>
              </a:extLst>
            </p:cNvPr>
            <p:cNvSpPr txBox="1"/>
            <p:nvPr/>
          </p:nvSpPr>
          <p:spPr>
            <a:xfrm>
              <a:off x="4847030" y="3254023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5F536E5-062F-7593-287B-C4AFBF959A22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D36706CE-95D2-C706-7094-4770E37AC14A}"/>
              </a:ext>
            </a:extLst>
          </p:cNvPr>
          <p:cNvSpPr/>
          <p:nvPr/>
        </p:nvSpPr>
        <p:spPr>
          <a:xfrm>
            <a:off x="2164976" y="4554430"/>
            <a:ext cx="3707893" cy="2216167"/>
          </a:xfrm>
          <a:prstGeom prst="triangl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Tree: Example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0F309397-D996-42DD-AF47-DC6C001B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1"/>
            <a:ext cx="6378148" cy="1733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Traverse AST, performing two tasks</a:t>
            </a:r>
          </a:p>
          <a:p>
            <a:r>
              <a:rPr lang="en-US" sz="2400" dirty="0"/>
              <a:t>Generate 3AC operations</a:t>
            </a:r>
          </a:p>
          <a:p>
            <a:r>
              <a:rPr lang="en-US" sz="2400" dirty="0"/>
              <a:t>Propagate 3AC operands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325732" y="2983312"/>
            <a:ext cx="25298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(v – 7) + a * 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76" y="3497275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47" y="384074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75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58" y="3149355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5C9115-FC82-4DF6-934F-C98F32979FB7}"/>
              </a:ext>
            </a:extLst>
          </p:cNvPr>
          <p:cNvSpPr/>
          <p:nvPr/>
        </p:nvSpPr>
        <p:spPr>
          <a:xfrm>
            <a:off x="3642109" y="3599447"/>
            <a:ext cx="1187352" cy="40083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AssignExp</a:t>
            </a:r>
            <a:endParaRPr lang="en-US" sz="1600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21FC8E-D511-4400-A2E8-2F9BD714F903}"/>
              </a:ext>
            </a:extLst>
          </p:cNvPr>
          <p:cNvSpPr/>
          <p:nvPr/>
        </p:nvSpPr>
        <p:spPr>
          <a:xfrm>
            <a:off x="2234528" y="4348240"/>
            <a:ext cx="759213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08BB4C-7A13-4F31-9576-42C42E70177A}"/>
              </a:ext>
            </a:extLst>
          </p:cNvPr>
          <p:cNvSpPr/>
          <p:nvPr/>
        </p:nvSpPr>
        <p:spPr>
          <a:xfrm>
            <a:off x="6811919" y="5049277"/>
            <a:ext cx="631380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Mult</a:t>
            </a:r>
            <a:endParaRPr lang="en-US" sz="1600" u="sng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003D9F-EF1C-480D-869E-0BF634E3EADC}"/>
              </a:ext>
            </a:extLst>
          </p:cNvPr>
          <p:cNvSpPr/>
          <p:nvPr/>
        </p:nvSpPr>
        <p:spPr>
          <a:xfrm>
            <a:off x="5236856" y="4327555"/>
            <a:ext cx="569879" cy="3651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Plus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DBA084-8F8B-4F3D-8724-F1674382AF39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2614135" y="4000284"/>
            <a:ext cx="1621651" cy="347957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E3B637-4598-4431-AA60-E36EEEDDC976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>
            <a:off x="4235785" y="4000283"/>
            <a:ext cx="1286010" cy="3272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235E6-5A6F-48DA-91FE-7116B5022148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>
            <a:off x="5521795" y="4692682"/>
            <a:ext cx="1605814" cy="35659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028497-32FF-4CD8-BF7F-7944AB7AC1CB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4086993" y="4692681"/>
            <a:ext cx="1434803" cy="3719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0583EAC-101A-40BF-A1D8-0AFCD0E9EB1C}"/>
              </a:ext>
            </a:extLst>
          </p:cNvPr>
          <p:cNvSpPr/>
          <p:nvPr/>
        </p:nvSpPr>
        <p:spPr>
          <a:xfrm>
            <a:off x="3595475" y="2945995"/>
            <a:ext cx="1280615" cy="3906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AssignStmt</a:t>
            </a:r>
            <a:endParaRPr lang="en-US" sz="1600" u="sng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3D33E2-D5D3-4460-8AF9-A1BA96D779B9}"/>
              </a:ext>
            </a:extLst>
          </p:cNvPr>
          <p:cNvCxnSpPr>
            <a:cxnSpLocks/>
            <a:stCxn id="45" idx="2"/>
            <a:endCxn id="37" idx="0"/>
          </p:cNvCxnSpPr>
          <p:nvPr/>
        </p:nvCxnSpPr>
        <p:spPr>
          <a:xfrm>
            <a:off x="4235783" y="3336681"/>
            <a:ext cx="3" cy="26276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F32E98-B55D-45D3-866B-F517C279D4DA}"/>
              </a:ext>
            </a:extLst>
          </p:cNvPr>
          <p:cNvCxnSpPr>
            <a:cxnSpLocks/>
            <a:stCxn id="39" idx="2"/>
            <a:endCxn id="64" idx="0"/>
          </p:cNvCxnSpPr>
          <p:nvPr/>
        </p:nvCxnSpPr>
        <p:spPr>
          <a:xfrm flipH="1">
            <a:off x="6176947" y="5414402"/>
            <a:ext cx="950662" cy="69440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6B1684-521E-4D22-9BF2-0229816500D3}"/>
              </a:ext>
            </a:extLst>
          </p:cNvPr>
          <p:cNvCxnSpPr>
            <a:cxnSpLocks/>
            <a:stCxn id="39" idx="2"/>
            <a:endCxn id="63" idx="0"/>
          </p:cNvCxnSpPr>
          <p:nvPr/>
        </p:nvCxnSpPr>
        <p:spPr>
          <a:xfrm>
            <a:off x="7127609" y="5414401"/>
            <a:ext cx="908996" cy="69731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6E6789-ADF2-49E6-BCFD-45E28BCACFD9}"/>
              </a:ext>
            </a:extLst>
          </p:cNvPr>
          <p:cNvSpPr/>
          <p:nvPr/>
        </p:nvSpPr>
        <p:spPr>
          <a:xfrm>
            <a:off x="3701443" y="5064620"/>
            <a:ext cx="771099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Sub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571BC4-92E6-4B96-AC02-6B9C0C8CE94F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015666" y="5429744"/>
            <a:ext cx="1071327" cy="68325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E3574F-2B05-411C-ACE1-5D0DBE711BB2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>
          <a:xfrm>
            <a:off x="4086993" y="5429745"/>
            <a:ext cx="824643" cy="65234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E4661F5-5C23-4803-A073-F4ACE95BB0EF}"/>
              </a:ext>
            </a:extLst>
          </p:cNvPr>
          <p:cNvSpPr/>
          <p:nvPr/>
        </p:nvSpPr>
        <p:spPr>
          <a:xfrm>
            <a:off x="2710305" y="6112998"/>
            <a:ext cx="610720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  <a:endParaRPr lang="en-US" sz="1600" dirty="0"/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A8549D6-4F86-4C42-AFF4-4D5564FC1563}"/>
              </a:ext>
            </a:extLst>
          </p:cNvPr>
          <p:cNvSpPr/>
          <p:nvPr/>
        </p:nvSpPr>
        <p:spPr>
          <a:xfrm>
            <a:off x="4544609" y="6082090"/>
            <a:ext cx="734052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AB1A1DF-FAA0-43DD-BC82-5A43822CA4D6}"/>
              </a:ext>
            </a:extLst>
          </p:cNvPr>
          <p:cNvSpPr/>
          <p:nvPr/>
        </p:nvSpPr>
        <p:spPr>
          <a:xfrm>
            <a:off x="7778036" y="6111712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F01A88C-6471-47EC-97CF-32BE33EE8EC4}"/>
              </a:ext>
            </a:extLst>
          </p:cNvPr>
          <p:cNvSpPr/>
          <p:nvPr/>
        </p:nvSpPr>
        <p:spPr>
          <a:xfrm>
            <a:off x="5918378" y="6108803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54F59-9F85-4120-9938-6719D6915B8C}"/>
              </a:ext>
            </a:extLst>
          </p:cNvPr>
          <p:cNvSpPr txBox="1"/>
          <p:nvPr/>
        </p:nvSpPr>
        <p:spPr>
          <a:xfrm>
            <a:off x="3360599" y="2938315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5DC4A-6BC4-4323-AA94-D9C251956EDF}"/>
              </a:ext>
            </a:extLst>
          </p:cNvPr>
          <p:cNvSpPr txBox="1"/>
          <p:nvPr/>
        </p:nvSpPr>
        <p:spPr>
          <a:xfrm>
            <a:off x="3353507" y="3686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7203A9-C01C-4D00-B369-F46B77F0D89B}"/>
              </a:ext>
            </a:extLst>
          </p:cNvPr>
          <p:cNvSpPr txBox="1"/>
          <p:nvPr/>
        </p:nvSpPr>
        <p:spPr>
          <a:xfrm>
            <a:off x="1985428" y="43382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019EC8-7185-4949-B3E5-D0954129E7AC}"/>
              </a:ext>
            </a:extLst>
          </p:cNvPr>
          <p:cNvSpPr txBox="1"/>
          <p:nvPr/>
        </p:nvSpPr>
        <p:spPr>
          <a:xfrm>
            <a:off x="2934249" y="434562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459D58-2880-4FE6-BF35-3A03296EC831}"/>
              </a:ext>
            </a:extLst>
          </p:cNvPr>
          <p:cNvSpPr txBox="1"/>
          <p:nvPr/>
        </p:nvSpPr>
        <p:spPr>
          <a:xfrm>
            <a:off x="4958445" y="430309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D5B5BF-C3AE-488E-8A61-4661390C3982}"/>
              </a:ext>
            </a:extLst>
          </p:cNvPr>
          <p:cNvSpPr txBox="1"/>
          <p:nvPr/>
        </p:nvSpPr>
        <p:spPr>
          <a:xfrm>
            <a:off x="3430876" y="504029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171166-E42F-4386-ACA5-E06D65C0744E}"/>
              </a:ext>
            </a:extLst>
          </p:cNvPr>
          <p:cNvSpPr txBox="1"/>
          <p:nvPr/>
        </p:nvSpPr>
        <p:spPr>
          <a:xfrm>
            <a:off x="2424321" y="6075211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70CDCB-8A2C-4D7C-AF9D-09B82E4F5100}"/>
              </a:ext>
            </a:extLst>
          </p:cNvPr>
          <p:cNvSpPr txBox="1"/>
          <p:nvPr/>
        </p:nvSpPr>
        <p:spPr>
          <a:xfrm>
            <a:off x="3267827" y="6078750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766BDC-A5C0-4A3B-8CFB-2ED16AFE0705}"/>
              </a:ext>
            </a:extLst>
          </p:cNvPr>
          <p:cNvSpPr txBox="1"/>
          <p:nvPr/>
        </p:nvSpPr>
        <p:spPr>
          <a:xfrm>
            <a:off x="4207046" y="6061024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0E6497-A0F4-4C5C-AA58-4E0B8C6C2999}"/>
              </a:ext>
            </a:extLst>
          </p:cNvPr>
          <p:cNvSpPr txBox="1"/>
          <p:nvPr/>
        </p:nvSpPr>
        <p:spPr>
          <a:xfrm>
            <a:off x="5210062" y="6075203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CB9764-77B9-4084-B3D8-09CD8E599501}"/>
              </a:ext>
            </a:extLst>
          </p:cNvPr>
          <p:cNvSpPr txBox="1"/>
          <p:nvPr/>
        </p:nvSpPr>
        <p:spPr>
          <a:xfrm>
            <a:off x="4426782" y="5058025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E070B9-088D-4B26-A773-F8BF1B60EDE1}"/>
              </a:ext>
            </a:extLst>
          </p:cNvPr>
          <p:cNvSpPr txBox="1"/>
          <p:nvPr/>
        </p:nvSpPr>
        <p:spPr>
          <a:xfrm>
            <a:off x="6429280" y="505094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46F408-2144-47E2-BF51-0BBB66D302FE}"/>
              </a:ext>
            </a:extLst>
          </p:cNvPr>
          <p:cNvSpPr txBox="1"/>
          <p:nvPr/>
        </p:nvSpPr>
        <p:spPr>
          <a:xfrm>
            <a:off x="5571560" y="609648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CBBB10-CBA6-48D4-A0AB-D254F8B9DBDD}"/>
              </a:ext>
            </a:extLst>
          </p:cNvPr>
          <p:cNvSpPr txBox="1"/>
          <p:nvPr/>
        </p:nvSpPr>
        <p:spPr>
          <a:xfrm>
            <a:off x="6393811" y="6110655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9EA49-1B61-4214-92CA-B2F5A925583D}"/>
              </a:ext>
            </a:extLst>
          </p:cNvPr>
          <p:cNvSpPr txBox="1"/>
          <p:nvPr/>
        </p:nvSpPr>
        <p:spPr>
          <a:xfrm>
            <a:off x="7439362" y="610356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102297-7FE4-455E-9183-3463B1D62095}"/>
              </a:ext>
            </a:extLst>
          </p:cNvPr>
          <p:cNvSpPr txBox="1"/>
          <p:nvPr/>
        </p:nvSpPr>
        <p:spPr>
          <a:xfrm>
            <a:off x="8250980" y="608584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4CDC9E-8079-461B-9758-77AB7BB321EA}"/>
              </a:ext>
            </a:extLst>
          </p:cNvPr>
          <p:cNvSpPr txBox="1"/>
          <p:nvPr/>
        </p:nvSpPr>
        <p:spPr>
          <a:xfrm>
            <a:off x="7414540" y="5068662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77059-49A8-4121-9EDA-8D9ABCDEDCB9}"/>
              </a:ext>
            </a:extLst>
          </p:cNvPr>
          <p:cNvSpPr txBox="1"/>
          <p:nvPr/>
        </p:nvSpPr>
        <p:spPr>
          <a:xfrm>
            <a:off x="5770029" y="430665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957744-FD6F-4DC4-9758-1BE03A10A351}"/>
              </a:ext>
            </a:extLst>
          </p:cNvPr>
          <p:cNvSpPr txBox="1"/>
          <p:nvPr/>
        </p:nvSpPr>
        <p:spPr>
          <a:xfrm>
            <a:off x="4784744" y="367225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0F4CE7-0F86-454E-BE73-3F143975E2B0}"/>
              </a:ext>
            </a:extLst>
          </p:cNvPr>
          <p:cNvSpPr txBox="1"/>
          <p:nvPr/>
        </p:nvSpPr>
        <p:spPr>
          <a:xfrm>
            <a:off x="4830820" y="2952781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D032E-1645-4024-8D3D-092F4A33EAAA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3505954" y="3274829"/>
            <a:ext cx="3501" cy="411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D765654-1AA0-4EF8-B505-D4D600F091AA}"/>
              </a:ext>
            </a:extLst>
          </p:cNvPr>
          <p:cNvCxnSpPr>
            <a:cxnSpLocks/>
          </p:cNvCxnSpPr>
          <p:nvPr/>
        </p:nvCxnSpPr>
        <p:spPr>
          <a:xfrm flipH="1">
            <a:off x="2478099" y="4000284"/>
            <a:ext cx="1096771" cy="27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93464D-CD53-44BA-8AB4-5E9D43CC1591}"/>
              </a:ext>
            </a:extLst>
          </p:cNvPr>
          <p:cNvCxnSpPr>
            <a:cxnSpLocks/>
          </p:cNvCxnSpPr>
          <p:nvPr/>
        </p:nvCxnSpPr>
        <p:spPr>
          <a:xfrm>
            <a:off x="4230405" y="4117337"/>
            <a:ext cx="645684" cy="18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0F73121-5618-4ADA-93A7-3ABDF1DE52E0}"/>
              </a:ext>
            </a:extLst>
          </p:cNvPr>
          <p:cNvCxnSpPr>
            <a:cxnSpLocks/>
          </p:cNvCxnSpPr>
          <p:nvPr/>
        </p:nvCxnSpPr>
        <p:spPr>
          <a:xfrm flipH="1">
            <a:off x="4051716" y="4688958"/>
            <a:ext cx="1084520" cy="308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EAD6B2-7568-4493-AC18-88326FEA80F3}"/>
              </a:ext>
            </a:extLst>
          </p:cNvPr>
          <p:cNvCxnSpPr>
            <a:cxnSpLocks/>
          </p:cNvCxnSpPr>
          <p:nvPr/>
        </p:nvCxnSpPr>
        <p:spPr>
          <a:xfrm flipH="1">
            <a:off x="2946378" y="5499286"/>
            <a:ext cx="817518" cy="52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DFCEC6-02DC-4720-8D80-A13D22098A50}"/>
              </a:ext>
            </a:extLst>
          </p:cNvPr>
          <p:cNvCxnSpPr>
            <a:cxnSpLocks/>
          </p:cNvCxnSpPr>
          <p:nvPr/>
        </p:nvCxnSpPr>
        <p:spPr>
          <a:xfrm>
            <a:off x="4129630" y="5596682"/>
            <a:ext cx="521002" cy="419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BC7882-EE78-4776-87F3-9CACF5D35204}"/>
              </a:ext>
            </a:extLst>
          </p:cNvPr>
          <p:cNvCxnSpPr>
            <a:cxnSpLocks/>
          </p:cNvCxnSpPr>
          <p:nvPr/>
        </p:nvCxnSpPr>
        <p:spPr>
          <a:xfrm>
            <a:off x="5625334" y="4859079"/>
            <a:ext cx="785060" cy="19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50200D5-39F9-462D-A9FA-FEF4906F8A72}"/>
              </a:ext>
            </a:extLst>
          </p:cNvPr>
          <p:cNvCxnSpPr>
            <a:cxnSpLocks/>
          </p:cNvCxnSpPr>
          <p:nvPr/>
        </p:nvCxnSpPr>
        <p:spPr>
          <a:xfrm flipH="1">
            <a:off x="6071901" y="5454503"/>
            <a:ext cx="808074" cy="55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8339108-3485-40F7-A080-A70C9977D2AA}"/>
              </a:ext>
            </a:extLst>
          </p:cNvPr>
          <p:cNvCxnSpPr>
            <a:cxnSpLocks/>
          </p:cNvCxnSpPr>
          <p:nvPr/>
        </p:nvCxnSpPr>
        <p:spPr>
          <a:xfrm>
            <a:off x="7156427" y="5592724"/>
            <a:ext cx="595419" cy="467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D45AF8C1-701E-4727-A9D6-447F597A109D}"/>
              </a:ext>
            </a:extLst>
          </p:cNvPr>
          <p:cNvGrpSpPr/>
          <p:nvPr/>
        </p:nvGrpSpPr>
        <p:grpSpPr>
          <a:xfrm>
            <a:off x="3243642" y="4136066"/>
            <a:ext cx="946297" cy="506131"/>
            <a:chOff x="3019647" y="4136065"/>
            <a:chExt cx="946297" cy="506131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089F7A0-FEDA-4595-BF2C-D68F12B495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9647" y="4136065"/>
              <a:ext cx="946297" cy="26581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6BD9626-2C93-4ACC-8A77-73F70A22924E}"/>
                </a:ext>
              </a:extLst>
            </p:cNvPr>
            <p:cNvSpPr txBox="1"/>
            <p:nvPr/>
          </p:nvSpPr>
          <p:spPr>
            <a:xfrm>
              <a:off x="3339840" y="428479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F0D9C8B-27AF-4A4E-B339-C5A0D43B2882}"/>
              </a:ext>
            </a:extLst>
          </p:cNvPr>
          <p:cNvGrpSpPr/>
          <p:nvPr/>
        </p:nvGrpSpPr>
        <p:grpSpPr>
          <a:xfrm>
            <a:off x="3337278" y="5550195"/>
            <a:ext cx="714438" cy="573466"/>
            <a:chOff x="3113284" y="5550195"/>
            <a:chExt cx="714438" cy="573466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FA4D8B2-BCD4-411F-9856-1B987BD873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13284" y="5550195"/>
              <a:ext cx="714438" cy="4784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620556F4-FB2A-4D46-9128-7C46BABAA223}"/>
                </a:ext>
              </a:extLst>
            </p:cNvPr>
            <p:cNvSpPr txBox="1"/>
            <p:nvPr/>
          </p:nvSpPr>
          <p:spPr>
            <a:xfrm>
              <a:off x="3375278" y="5766255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v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0297654-B79D-458F-8328-A84E3C072CAE}"/>
              </a:ext>
            </a:extLst>
          </p:cNvPr>
          <p:cNvGrpSpPr/>
          <p:nvPr/>
        </p:nvGrpSpPr>
        <p:grpSpPr>
          <a:xfrm>
            <a:off x="4741373" y="4805916"/>
            <a:ext cx="756371" cy="520310"/>
            <a:chOff x="4517378" y="4805916"/>
            <a:chExt cx="756371" cy="520310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A4B834C-4FE9-43A4-B4D6-2560B355FF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7378" y="4805916"/>
              <a:ext cx="756371" cy="2549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587B1C6-3820-4E9C-A6AF-FF945F2C8158}"/>
                </a:ext>
              </a:extLst>
            </p:cNvPr>
            <p:cNvSpPr txBox="1"/>
            <p:nvPr/>
          </p:nvSpPr>
          <p:spPr>
            <a:xfrm>
              <a:off x="4768150" y="496882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t1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2B8202A1-E935-46CC-A5C8-D2A103EEBD3A}"/>
              </a:ext>
            </a:extLst>
          </p:cNvPr>
          <p:cNvGrpSpPr/>
          <p:nvPr/>
        </p:nvGrpSpPr>
        <p:grpSpPr>
          <a:xfrm>
            <a:off x="4396851" y="5472095"/>
            <a:ext cx="717204" cy="475716"/>
            <a:chOff x="4172857" y="5472095"/>
            <a:chExt cx="717204" cy="475716"/>
          </a:xfrm>
        </p:grpSpPr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B708962-9821-4309-B815-58223D3C935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72857" y="5507666"/>
              <a:ext cx="557422" cy="4401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3A48FCE6-19E4-49AD-8DA2-0BCE4B5C47E6}"/>
                </a:ext>
              </a:extLst>
            </p:cNvPr>
            <p:cNvSpPr txBox="1"/>
            <p:nvPr/>
          </p:nvSpPr>
          <p:spPr>
            <a:xfrm>
              <a:off x="4463342" y="5472095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7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BB24BA02-7165-47DF-8FA1-D14BB3A793C6}"/>
              </a:ext>
            </a:extLst>
          </p:cNvPr>
          <p:cNvGrpSpPr/>
          <p:nvPr/>
        </p:nvGrpSpPr>
        <p:grpSpPr>
          <a:xfrm>
            <a:off x="6410395" y="5539564"/>
            <a:ext cx="735097" cy="557219"/>
            <a:chOff x="6186400" y="5539563"/>
            <a:chExt cx="735097" cy="557219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761BC0F-7F45-4DD1-985B-1BBF2CDE8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6400" y="5539563"/>
              <a:ext cx="650335" cy="533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B47E8631-8A93-4278-8FFC-CED08ABE71CD}"/>
                </a:ext>
              </a:extLst>
            </p:cNvPr>
            <p:cNvSpPr txBox="1"/>
            <p:nvPr/>
          </p:nvSpPr>
          <p:spPr>
            <a:xfrm>
              <a:off x="6494778" y="5739376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4203FFE-F285-4069-BC75-CEAB5076833F}"/>
              </a:ext>
            </a:extLst>
          </p:cNvPr>
          <p:cNvGrpSpPr/>
          <p:nvPr/>
        </p:nvGrpSpPr>
        <p:grpSpPr>
          <a:xfrm>
            <a:off x="7422236" y="5477111"/>
            <a:ext cx="747522" cy="560603"/>
            <a:chOff x="7198242" y="5477110"/>
            <a:chExt cx="747522" cy="560603"/>
          </a:xfrm>
        </p:grpSpPr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660C3D62-CB3C-4490-AA97-E91773FDBE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98242" y="5497033"/>
              <a:ext cx="673021" cy="5406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27564687-EF62-43F0-BA5D-838A2EF11E94}"/>
                </a:ext>
              </a:extLst>
            </p:cNvPr>
            <p:cNvSpPr txBox="1"/>
            <p:nvPr/>
          </p:nvSpPr>
          <p:spPr>
            <a:xfrm>
              <a:off x="7519045" y="5477110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v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148C760-17BF-4750-AD1A-FAFEF2A2674D}"/>
              </a:ext>
            </a:extLst>
          </p:cNvPr>
          <p:cNvGrpSpPr/>
          <p:nvPr/>
        </p:nvGrpSpPr>
        <p:grpSpPr>
          <a:xfrm>
            <a:off x="5836822" y="4364390"/>
            <a:ext cx="1028560" cy="523790"/>
            <a:chOff x="5612828" y="4364389"/>
            <a:chExt cx="1028560" cy="523790"/>
          </a:xfrm>
        </p:grpSpPr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81AB1824-3E1E-4EBB-8A79-23BB7400FC9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2828" y="4590370"/>
              <a:ext cx="1028560" cy="2978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95A9C90A-3E5D-4895-A6B9-32841A7670DF}"/>
                </a:ext>
              </a:extLst>
            </p:cNvPr>
            <p:cNvSpPr txBox="1"/>
            <p:nvPr/>
          </p:nvSpPr>
          <p:spPr>
            <a:xfrm>
              <a:off x="6140315" y="4364389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t2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F116BF35-3561-4762-8444-8E31671984F6}"/>
              </a:ext>
            </a:extLst>
          </p:cNvPr>
          <p:cNvGrpSpPr/>
          <p:nvPr/>
        </p:nvGrpSpPr>
        <p:grpSpPr>
          <a:xfrm>
            <a:off x="4891688" y="3815044"/>
            <a:ext cx="828991" cy="406083"/>
            <a:chOff x="4667693" y="3815043"/>
            <a:chExt cx="828991" cy="406083"/>
          </a:xfrm>
        </p:grpSpPr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B061E4AF-3601-4E32-BC00-90F8F5FEEC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67693" y="3955313"/>
              <a:ext cx="680484" cy="26581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5484660-2DFA-46DF-9F23-40BBC45247A8}"/>
                </a:ext>
              </a:extLst>
            </p:cNvPr>
            <p:cNvSpPr txBox="1"/>
            <p:nvPr/>
          </p:nvSpPr>
          <p:spPr>
            <a:xfrm>
              <a:off x="5069965" y="3815043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t3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9BC4B5B3-DC5A-4134-BF77-495E69AB185A}"/>
              </a:ext>
            </a:extLst>
          </p:cNvPr>
          <p:cNvGrpSpPr/>
          <p:nvPr/>
        </p:nvGrpSpPr>
        <p:grpSpPr>
          <a:xfrm>
            <a:off x="4987381" y="3179135"/>
            <a:ext cx="510362" cy="432294"/>
            <a:chOff x="4763387" y="3179135"/>
            <a:chExt cx="510362" cy="432294"/>
          </a:xfrm>
        </p:grpSpPr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152B7142-21B8-4753-A72A-1A7C73BCB9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63387" y="3179135"/>
              <a:ext cx="10632" cy="3827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C9AE3A44-A991-4835-AB07-EBFEA1E12709}"/>
                </a:ext>
              </a:extLst>
            </p:cNvPr>
            <p:cNvSpPr txBox="1"/>
            <p:nvPr/>
          </p:nvSpPr>
          <p:spPr>
            <a:xfrm>
              <a:off x="4847030" y="3254023"/>
              <a:ext cx="426719" cy="3574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sz="1400" dirty="0">
                  <a:solidFill>
                    <a:schemeClr val="accent2"/>
                  </a:solidFill>
                </a:rPr>
                <a:t>a </a:t>
              </a:r>
            </a:p>
            <a:p>
              <a:pPr algn="ctr">
                <a:lnSpc>
                  <a:spcPts val="1000"/>
                </a:lnSpc>
              </a:pPr>
              <a:r>
                <a:rPr lang="en-US" sz="1200" dirty="0" err="1">
                  <a:solidFill>
                    <a:schemeClr val="accent2"/>
                  </a:solidFill>
                </a:rPr>
                <a:t>opd</a:t>
              </a:r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8F06541-2115-681E-DF50-20129A65D48F}"/>
              </a:ext>
            </a:extLst>
          </p:cNvPr>
          <p:cNvSpPr/>
          <p:nvPr/>
        </p:nvSpPr>
        <p:spPr>
          <a:xfrm>
            <a:off x="5356404" y="4558906"/>
            <a:ext cx="3707893" cy="2216167"/>
          </a:xfrm>
          <a:prstGeom prst="triangl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C62D36E8-4886-5357-5C09-78F7554C8684}"/>
              </a:ext>
            </a:extLst>
          </p:cNvPr>
          <p:cNvSpPr/>
          <p:nvPr/>
        </p:nvSpPr>
        <p:spPr>
          <a:xfrm>
            <a:off x="1035429" y="3796903"/>
            <a:ext cx="9243725" cy="2961086"/>
          </a:xfrm>
          <a:prstGeom prst="triangl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7D949D-009F-F0CD-C94B-4CC64F62CBBD}"/>
              </a:ext>
            </a:extLst>
          </p:cNvPr>
          <p:cNvSpPr/>
          <p:nvPr/>
        </p:nvSpPr>
        <p:spPr>
          <a:xfrm>
            <a:off x="6838694" y="3178328"/>
            <a:ext cx="619586" cy="284628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ED7F02-CF12-30ED-C919-757098B920D6}"/>
              </a:ext>
            </a:extLst>
          </p:cNvPr>
          <p:cNvSpPr/>
          <p:nvPr/>
        </p:nvSpPr>
        <p:spPr>
          <a:xfrm>
            <a:off x="6839747" y="3532526"/>
            <a:ext cx="619586" cy="2846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73E573-37B8-53BB-FCF2-39B969157B76}"/>
              </a:ext>
            </a:extLst>
          </p:cNvPr>
          <p:cNvSpPr/>
          <p:nvPr/>
        </p:nvSpPr>
        <p:spPr>
          <a:xfrm>
            <a:off x="6840800" y="3874112"/>
            <a:ext cx="619586" cy="284628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3075A5CE-5742-1895-48F4-326B7187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 animBg="1"/>
      <p:bldP spid="9" grpId="0" animBg="1"/>
    </p:bldLst>
  </p:timing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1"/>
            <a:ext cx="7184678" cy="1246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325732" y="2983312"/>
            <a:ext cx="252986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(v – 7) + a * v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76" y="3497275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47" y="384074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75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58" y="3149355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899" y="1485806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70" y="217841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22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81" y="1836148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B5C9115-FC82-4DF6-934F-C98F32979FB7}"/>
              </a:ext>
            </a:extLst>
          </p:cNvPr>
          <p:cNvSpPr/>
          <p:nvPr/>
        </p:nvSpPr>
        <p:spPr>
          <a:xfrm>
            <a:off x="3642109" y="3599447"/>
            <a:ext cx="1187352" cy="40083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AssignExp</a:t>
            </a:r>
            <a:endParaRPr lang="en-US" sz="1600" u="sng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021FC8E-D511-4400-A2E8-2F9BD714F903}"/>
              </a:ext>
            </a:extLst>
          </p:cNvPr>
          <p:cNvSpPr/>
          <p:nvPr/>
        </p:nvSpPr>
        <p:spPr>
          <a:xfrm>
            <a:off x="2234528" y="4348240"/>
            <a:ext cx="759213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08BB4C-7A13-4F31-9576-42C42E70177A}"/>
              </a:ext>
            </a:extLst>
          </p:cNvPr>
          <p:cNvSpPr/>
          <p:nvPr/>
        </p:nvSpPr>
        <p:spPr>
          <a:xfrm>
            <a:off x="6811919" y="5049277"/>
            <a:ext cx="631380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Mult</a:t>
            </a:r>
            <a:endParaRPr lang="en-US" sz="1600" u="sng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003D9F-EF1C-480D-869E-0BF634E3EADC}"/>
              </a:ext>
            </a:extLst>
          </p:cNvPr>
          <p:cNvSpPr/>
          <p:nvPr/>
        </p:nvSpPr>
        <p:spPr>
          <a:xfrm>
            <a:off x="5236856" y="4327555"/>
            <a:ext cx="569879" cy="36512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Plus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DBA084-8F8B-4F3D-8724-F1674382AF39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 flipH="1">
            <a:off x="2614135" y="4000284"/>
            <a:ext cx="1621651" cy="347957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E3B637-4598-4431-AA60-E36EEEDDC976}"/>
              </a:ext>
            </a:extLst>
          </p:cNvPr>
          <p:cNvCxnSpPr>
            <a:cxnSpLocks/>
            <a:stCxn id="37" idx="2"/>
            <a:endCxn id="40" idx="0"/>
          </p:cNvCxnSpPr>
          <p:nvPr/>
        </p:nvCxnSpPr>
        <p:spPr>
          <a:xfrm>
            <a:off x="4235785" y="4000283"/>
            <a:ext cx="1286010" cy="327272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4E235E6-5A6F-48DA-91FE-7116B5022148}"/>
              </a:ext>
            </a:extLst>
          </p:cNvPr>
          <p:cNvCxnSpPr>
            <a:cxnSpLocks/>
            <a:stCxn id="40" idx="2"/>
            <a:endCxn id="39" idx="0"/>
          </p:cNvCxnSpPr>
          <p:nvPr/>
        </p:nvCxnSpPr>
        <p:spPr>
          <a:xfrm>
            <a:off x="5521795" y="4692682"/>
            <a:ext cx="1605814" cy="35659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028497-32FF-4CD8-BF7F-7944AB7AC1CB}"/>
              </a:ext>
            </a:extLst>
          </p:cNvPr>
          <p:cNvCxnSpPr>
            <a:cxnSpLocks/>
            <a:stCxn id="40" idx="2"/>
            <a:endCxn id="49" idx="0"/>
          </p:cNvCxnSpPr>
          <p:nvPr/>
        </p:nvCxnSpPr>
        <p:spPr>
          <a:xfrm flipH="1">
            <a:off x="4086993" y="4692681"/>
            <a:ext cx="1434803" cy="371938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0583EAC-101A-40BF-A1D8-0AFCD0E9EB1C}"/>
              </a:ext>
            </a:extLst>
          </p:cNvPr>
          <p:cNvSpPr/>
          <p:nvPr/>
        </p:nvSpPr>
        <p:spPr>
          <a:xfrm>
            <a:off x="3595475" y="2945995"/>
            <a:ext cx="1280615" cy="390686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AssignStmt</a:t>
            </a:r>
            <a:endParaRPr lang="en-US" sz="1600" u="sng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3D33E2-D5D3-4460-8AF9-A1BA96D779B9}"/>
              </a:ext>
            </a:extLst>
          </p:cNvPr>
          <p:cNvCxnSpPr>
            <a:cxnSpLocks/>
            <a:stCxn id="45" idx="2"/>
            <a:endCxn id="37" idx="0"/>
          </p:cNvCxnSpPr>
          <p:nvPr/>
        </p:nvCxnSpPr>
        <p:spPr>
          <a:xfrm>
            <a:off x="4235783" y="3336681"/>
            <a:ext cx="3" cy="262766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BF32E98-B55D-45D3-866B-F517C279D4DA}"/>
              </a:ext>
            </a:extLst>
          </p:cNvPr>
          <p:cNvCxnSpPr>
            <a:cxnSpLocks/>
            <a:stCxn id="39" idx="2"/>
            <a:endCxn id="64" idx="0"/>
          </p:cNvCxnSpPr>
          <p:nvPr/>
        </p:nvCxnSpPr>
        <p:spPr>
          <a:xfrm flipH="1">
            <a:off x="6176947" y="5414402"/>
            <a:ext cx="950662" cy="694401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C6B1684-521E-4D22-9BF2-0229816500D3}"/>
              </a:ext>
            </a:extLst>
          </p:cNvPr>
          <p:cNvCxnSpPr>
            <a:cxnSpLocks/>
            <a:stCxn id="39" idx="2"/>
            <a:endCxn id="63" idx="0"/>
          </p:cNvCxnSpPr>
          <p:nvPr/>
        </p:nvCxnSpPr>
        <p:spPr>
          <a:xfrm>
            <a:off x="7127609" y="5414401"/>
            <a:ext cx="908996" cy="69731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B6E6789-ADF2-49E6-BCFD-45E28BCACFD9}"/>
              </a:ext>
            </a:extLst>
          </p:cNvPr>
          <p:cNvSpPr/>
          <p:nvPr/>
        </p:nvSpPr>
        <p:spPr>
          <a:xfrm>
            <a:off x="3701443" y="5064620"/>
            <a:ext cx="771099" cy="365125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Sub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571BC4-92E6-4B96-AC02-6B9C0C8CE94F}"/>
              </a:ext>
            </a:extLst>
          </p:cNvPr>
          <p:cNvCxnSpPr>
            <a:cxnSpLocks/>
            <a:stCxn id="49" idx="2"/>
            <a:endCxn id="53" idx="0"/>
          </p:cNvCxnSpPr>
          <p:nvPr/>
        </p:nvCxnSpPr>
        <p:spPr>
          <a:xfrm flipH="1">
            <a:off x="3015666" y="5429744"/>
            <a:ext cx="1071327" cy="683254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5E3574F-2B05-411C-ACE1-5D0DBE711BB2}"/>
              </a:ext>
            </a:extLst>
          </p:cNvPr>
          <p:cNvCxnSpPr>
            <a:cxnSpLocks/>
            <a:stCxn id="49" idx="2"/>
            <a:endCxn id="58" idx="0"/>
          </p:cNvCxnSpPr>
          <p:nvPr/>
        </p:nvCxnSpPr>
        <p:spPr>
          <a:xfrm>
            <a:off x="4086993" y="5429745"/>
            <a:ext cx="824643" cy="652345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E4661F5-5C23-4803-A073-F4ACE95BB0EF}"/>
              </a:ext>
            </a:extLst>
          </p:cNvPr>
          <p:cNvSpPr/>
          <p:nvPr/>
        </p:nvSpPr>
        <p:spPr>
          <a:xfrm>
            <a:off x="2710305" y="6112998"/>
            <a:ext cx="610720" cy="629050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  <a:endParaRPr lang="en-US" sz="1600" dirty="0"/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A8549D6-4F86-4C42-AFF4-4D5564FC1563}"/>
              </a:ext>
            </a:extLst>
          </p:cNvPr>
          <p:cNvSpPr/>
          <p:nvPr/>
        </p:nvSpPr>
        <p:spPr>
          <a:xfrm>
            <a:off x="4544609" y="6082090"/>
            <a:ext cx="734052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7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AB1A1DF-FAA0-43DD-BC82-5A43822CA4D6}"/>
              </a:ext>
            </a:extLst>
          </p:cNvPr>
          <p:cNvSpPr/>
          <p:nvPr/>
        </p:nvSpPr>
        <p:spPr>
          <a:xfrm>
            <a:off x="7778036" y="6111712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v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F01A88C-6471-47EC-97CF-32BE33EE8EC4}"/>
              </a:ext>
            </a:extLst>
          </p:cNvPr>
          <p:cNvSpPr/>
          <p:nvPr/>
        </p:nvSpPr>
        <p:spPr>
          <a:xfrm>
            <a:off x="5918378" y="6108803"/>
            <a:ext cx="517139" cy="636867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C54F59-9F85-4120-9938-6719D6915B8C}"/>
              </a:ext>
            </a:extLst>
          </p:cNvPr>
          <p:cNvSpPr txBox="1"/>
          <p:nvPr/>
        </p:nvSpPr>
        <p:spPr>
          <a:xfrm>
            <a:off x="3360599" y="2938315"/>
            <a:ext cx="256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5DC4A-6BC4-4323-AA94-D9C251956EDF}"/>
              </a:ext>
            </a:extLst>
          </p:cNvPr>
          <p:cNvSpPr txBox="1"/>
          <p:nvPr/>
        </p:nvSpPr>
        <p:spPr>
          <a:xfrm>
            <a:off x="3353507" y="3686142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47203A9-C01C-4D00-B369-F46B77F0D89B}"/>
              </a:ext>
            </a:extLst>
          </p:cNvPr>
          <p:cNvSpPr txBox="1"/>
          <p:nvPr/>
        </p:nvSpPr>
        <p:spPr>
          <a:xfrm>
            <a:off x="1985428" y="433827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019EC8-7185-4949-B3E5-D0954129E7AC}"/>
              </a:ext>
            </a:extLst>
          </p:cNvPr>
          <p:cNvSpPr txBox="1"/>
          <p:nvPr/>
        </p:nvSpPr>
        <p:spPr>
          <a:xfrm>
            <a:off x="2934249" y="4345628"/>
            <a:ext cx="30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D459D58-2880-4FE6-BF35-3A03296EC831}"/>
              </a:ext>
            </a:extLst>
          </p:cNvPr>
          <p:cNvSpPr txBox="1"/>
          <p:nvPr/>
        </p:nvSpPr>
        <p:spPr>
          <a:xfrm>
            <a:off x="4958445" y="4303096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D5B5BF-C3AE-488E-8A61-4661390C3982}"/>
              </a:ext>
            </a:extLst>
          </p:cNvPr>
          <p:cNvSpPr txBox="1"/>
          <p:nvPr/>
        </p:nvSpPr>
        <p:spPr>
          <a:xfrm>
            <a:off x="3365560" y="5040295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171166-E42F-4386-ACA5-E06D65C0744E}"/>
              </a:ext>
            </a:extLst>
          </p:cNvPr>
          <p:cNvSpPr txBox="1"/>
          <p:nvPr/>
        </p:nvSpPr>
        <p:spPr>
          <a:xfrm>
            <a:off x="2380777" y="607521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070CDCB-8A2C-4D7C-AF9D-09B82E4F5100}"/>
              </a:ext>
            </a:extLst>
          </p:cNvPr>
          <p:cNvSpPr txBox="1"/>
          <p:nvPr/>
        </p:nvSpPr>
        <p:spPr>
          <a:xfrm>
            <a:off x="3267827" y="6078750"/>
            <a:ext cx="378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2766BDC-A5C0-4A3B-8CFB-2ED16AFE0705}"/>
              </a:ext>
            </a:extLst>
          </p:cNvPr>
          <p:cNvSpPr txBox="1"/>
          <p:nvPr/>
        </p:nvSpPr>
        <p:spPr>
          <a:xfrm>
            <a:off x="4207046" y="606102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0E6497-A0F4-4C5C-AA58-4E0B8C6C2999}"/>
              </a:ext>
            </a:extLst>
          </p:cNvPr>
          <p:cNvSpPr txBox="1"/>
          <p:nvPr/>
        </p:nvSpPr>
        <p:spPr>
          <a:xfrm>
            <a:off x="5210062" y="6075203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16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CB9764-77B9-4084-B3D8-09CD8E599501}"/>
              </a:ext>
            </a:extLst>
          </p:cNvPr>
          <p:cNvSpPr txBox="1"/>
          <p:nvPr/>
        </p:nvSpPr>
        <p:spPr>
          <a:xfrm>
            <a:off x="4426782" y="505802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E070B9-088D-4B26-A773-F8BF1B60EDE1}"/>
              </a:ext>
            </a:extLst>
          </p:cNvPr>
          <p:cNvSpPr txBox="1"/>
          <p:nvPr/>
        </p:nvSpPr>
        <p:spPr>
          <a:xfrm>
            <a:off x="6429280" y="5050941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246F408-2144-47E2-BF51-0BBB66D302FE}"/>
              </a:ext>
            </a:extLst>
          </p:cNvPr>
          <p:cNvSpPr txBox="1"/>
          <p:nvPr/>
        </p:nvSpPr>
        <p:spPr>
          <a:xfrm>
            <a:off x="5636876" y="6096484"/>
            <a:ext cx="29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6CBBB10-CBA6-48D4-A0AB-D254F8B9DBDD}"/>
              </a:ext>
            </a:extLst>
          </p:cNvPr>
          <p:cNvSpPr txBox="1"/>
          <p:nvPr/>
        </p:nvSpPr>
        <p:spPr>
          <a:xfrm>
            <a:off x="6393811" y="6110655"/>
            <a:ext cx="30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D89EA49-1B61-4214-92CA-B2F5A925583D}"/>
              </a:ext>
            </a:extLst>
          </p:cNvPr>
          <p:cNvSpPr txBox="1"/>
          <p:nvPr/>
        </p:nvSpPr>
        <p:spPr>
          <a:xfrm>
            <a:off x="7439362" y="6103565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5102297-7FE4-455E-9183-3463B1D62095}"/>
              </a:ext>
            </a:extLst>
          </p:cNvPr>
          <p:cNvSpPr txBox="1"/>
          <p:nvPr/>
        </p:nvSpPr>
        <p:spPr>
          <a:xfrm>
            <a:off x="8250980" y="6085844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4CDC9E-8079-461B-9758-77AB7BB321EA}"/>
              </a:ext>
            </a:extLst>
          </p:cNvPr>
          <p:cNvSpPr txBox="1"/>
          <p:nvPr/>
        </p:nvSpPr>
        <p:spPr>
          <a:xfrm>
            <a:off x="7414540" y="5068662"/>
            <a:ext cx="32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B77059-49A8-4121-9EDA-8D9ABCDEDCB9}"/>
              </a:ext>
            </a:extLst>
          </p:cNvPr>
          <p:cNvSpPr txBox="1"/>
          <p:nvPr/>
        </p:nvSpPr>
        <p:spPr>
          <a:xfrm>
            <a:off x="5770029" y="4306657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18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957744-FD6F-4DC4-9758-1BE03A10A351}"/>
              </a:ext>
            </a:extLst>
          </p:cNvPr>
          <p:cNvSpPr txBox="1"/>
          <p:nvPr/>
        </p:nvSpPr>
        <p:spPr>
          <a:xfrm>
            <a:off x="4784744" y="3672251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19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40F4CE7-0F86-454E-BE73-3F143975E2B0}"/>
              </a:ext>
            </a:extLst>
          </p:cNvPr>
          <p:cNvSpPr txBox="1"/>
          <p:nvPr/>
        </p:nvSpPr>
        <p:spPr>
          <a:xfrm>
            <a:off x="4830820" y="2952781"/>
            <a:ext cx="43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1D032E-1645-4024-8D3D-092F4A33EAAA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3505954" y="3274829"/>
            <a:ext cx="3501" cy="4113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9D765654-1AA0-4EF8-B505-D4D600F091AA}"/>
              </a:ext>
            </a:extLst>
          </p:cNvPr>
          <p:cNvCxnSpPr>
            <a:cxnSpLocks/>
          </p:cNvCxnSpPr>
          <p:nvPr/>
        </p:nvCxnSpPr>
        <p:spPr>
          <a:xfrm flipH="1">
            <a:off x="2478099" y="4000284"/>
            <a:ext cx="1096771" cy="274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089F7A0-FEDA-4595-BF2C-D68F12B4957B}"/>
              </a:ext>
            </a:extLst>
          </p:cNvPr>
          <p:cNvCxnSpPr>
            <a:cxnSpLocks/>
          </p:cNvCxnSpPr>
          <p:nvPr/>
        </p:nvCxnSpPr>
        <p:spPr>
          <a:xfrm flipV="1">
            <a:off x="3243642" y="4136065"/>
            <a:ext cx="946297" cy="265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9293464D-CD53-44BA-8AB4-5E9D43CC1591}"/>
              </a:ext>
            </a:extLst>
          </p:cNvPr>
          <p:cNvCxnSpPr>
            <a:cxnSpLocks/>
          </p:cNvCxnSpPr>
          <p:nvPr/>
        </p:nvCxnSpPr>
        <p:spPr>
          <a:xfrm>
            <a:off x="4230405" y="4117337"/>
            <a:ext cx="645684" cy="1830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0F73121-5618-4ADA-93A7-3ABDF1DE52E0}"/>
              </a:ext>
            </a:extLst>
          </p:cNvPr>
          <p:cNvCxnSpPr>
            <a:cxnSpLocks/>
          </p:cNvCxnSpPr>
          <p:nvPr/>
        </p:nvCxnSpPr>
        <p:spPr>
          <a:xfrm flipH="1">
            <a:off x="4051716" y="4688958"/>
            <a:ext cx="1084520" cy="308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FEAD6B2-7568-4493-AC18-88326FEA80F3}"/>
              </a:ext>
            </a:extLst>
          </p:cNvPr>
          <p:cNvCxnSpPr>
            <a:cxnSpLocks/>
          </p:cNvCxnSpPr>
          <p:nvPr/>
        </p:nvCxnSpPr>
        <p:spPr>
          <a:xfrm flipH="1">
            <a:off x="2946378" y="5499286"/>
            <a:ext cx="817518" cy="529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FA4D8B2-BCD4-411F-9856-1B987BD873E0}"/>
              </a:ext>
            </a:extLst>
          </p:cNvPr>
          <p:cNvCxnSpPr>
            <a:cxnSpLocks/>
          </p:cNvCxnSpPr>
          <p:nvPr/>
        </p:nvCxnSpPr>
        <p:spPr>
          <a:xfrm flipV="1">
            <a:off x="3337278" y="5550196"/>
            <a:ext cx="714438" cy="4784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3DFCEC6-02DC-4720-8D80-A13D22098A50}"/>
              </a:ext>
            </a:extLst>
          </p:cNvPr>
          <p:cNvCxnSpPr>
            <a:cxnSpLocks/>
          </p:cNvCxnSpPr>
          <p:nvPr/>
        </p:nvCxnSpPr>
        <p:spPr>
          <a:xfrm>
            <a:off x="4129630" y="5596682"/>
            <a:ext cx="521002" cy="419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B708962-9821-4309-B815-58223D3C935B}"/>
              </a:ext>
            </a:extLst>
          </p:cNvPr>
          <p:cNvCxnSpPr>
            <a:cxnSpLocks/>
          </p:cNvCxnSpPr>
          <p:nvPr/>
        </p:nvCxnSpPr>
        <p:spPr>
          <a:xfrm flipH="1" flipV="1">
            <a:off x="4396851" y="5507667"/>
            <a:ext cx="557422" cy="440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A4B834C-4FE9-43A4-B4D6-2560B355FFCC}"/>
              </a:ext>
            </a:extLst>
          </p:cNvPr>
          <p:cNvCxnSpPr>
            <a:cxnSpLocks/>
          </p:cNvCxnSpPr>
          <p:nvPr/>
        </p:nvCxnSpPr>
        <p:spPr>
          <a:xfrm flipV="1">
            <a:off x="4741373" y="4805917"/>
            <a:ext cx="756371" cy="2549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EBC7882-EE78-4776-87F3-9CACF5D35204}"/>
              </a:ext>
            </a:extLst>
          </p:cNvPr>
          <p:cNvCxnSpPr>
            <a:cxnSpLocks/>
          </p:cNvCxnSpPr>
          <p:nvPr/>
        </p:nvCxnSpPr>
        <p:spPr>
          <a:xfrm>
            <a:off x="5625334" y="4859079"/>
            <a:ext cx="785060" cy="1947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50200D5-39F9-462D-A9FA-FEF4906F8A72}"/>
              </a:ext>
            </a:extLst>
          </p:cNvPr>
          <p:cNvCxnSpPr>
            <a:cxnSpLocks/>
          </p:cNvCxnSpPr>
          <p:nvPr/>
        </p:nvCxnSpPr>
        <p:spPr>
          <a:xfrm flipH="1">
            <a:off x="6071901" y="5454503"/>
            <a:ext cx="808074" cy="5528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761BC0F-7F45-4DD1-985B-1BBF2CDE83CC}"/>
              </a:ext>
            </a:extLst>
          </p:cNvPr>
          <p:cNvCxnSpPr>
            <a:cxnSpLocks/>
          </p:cNvCxnSpPr>
          <p:nvPr/>
        </p:nvCxnSpPr>
        <p:spPr>
          <a:xfrm flipV="1">
            <a:off x="6410395" y="5539563"/>
            <a:ext cx="650335" cy="5333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8339108-3485-40F7-A080-A70C9977D2AA}"/>
              </a:ext>
            </a:extLst>
          </p:cNvPr>
          <p:cNvCxnSpPr>
            <a:cxnSpLocks/>
          </p:cNvCxnSpPr>
          <p:nvPr/>
        </p:nvCxnSpPr>
        <p:spPr>
          <a:xfrm>
            <a:off x="7156427" y="5592724"/>
            <a:ext cx="595419" cy="4678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60C3D62-CB3C-4490-AA97-E91773FDBE4D}"/>
              </a:ext>
            </a:extLst>
          </p:cNvPr>
          <p:cNvCxnSpPr>
            <a:cxnSpLocks/>
          </p:cNvCxnSpPr>
          <p:nvPr/>
        </p:nvCxnSpPr>
        <p:spPr>
          <a:xfrm flipH="1" flipV="1">
            <a:off x="7422237" y="5497033"/>
            <a:ext cx="673021" cy="5406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81AB1824-3E1E-4EBB-8A79-23BB7400FC9B}"/>
              </a:ext>
            </a:extLst>
          </p:cNvPr>
          <p:cNvCxnSpPr>
            <a:cxnSpLocks/>
            <a:endCxn id="76" idx="2"/>
          </p:cNvCxnSpPr>
          <p:nvPr/>
        </p:nvCxnSpPr>
        <p:spPr>
          <a:xfrm flipH="1" flipV="1">
            <a:off x="5957741" y="4614434"/>
            <a:ext cx="1028560" cy="2978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B061E4AF-3601-4E32-BC00-90F8F5FEEC69}"/>
              </a:ext>
            </a:extLst>
          </p:cNvPr>
          <p:cNvCxnSpPr>
            <a:cxnSpLocks/>
          </p:cNvCxnSpPr>
          <p:nvPr/>
        </p:nvCxnSpPr>
        <p:spPr>
          <a:xfrm flipH="1" flipV="1">
            <a:off x="4891687" y="3955314"/>
            <a:ext cx="680484" cy="2658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152B7142-21B8-4753-A72A-1A7C73BCB97E}"/>
              </a:ext>
            </a:extLst>
          </p:cNvPr>
          <p:cNvCxnSpPr>
            <a:cxnSpLocks/>
          </p:cNvCxnSpPr>
          <p:nvPr/>
        </p:nvCxnSpPr>
        <p:spPr>
          <a:xfrm flipV="1">
            <a:off x="4987381" y="3179136"/>
            <a:ext cx="10632" cy="3827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86BD9626-2C93-4ACC-8A77-73F70A22924E}"/>
              </a:ext>
            </a:extLst>
          </p:cNvPr>
          <p:cNvSpPr txBox="1"/>
          <p:nvPr/>
        </p:nvSpPr>
        <p:spPr>
          <a:xfrm>
            <a:off x="3563835" y="428479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20556F4-FB2A-4D46-9128-7C46BABAA223}"/>
              </a:ext>
            </a:extLst>
          </p:cNvPr>
          <p:cNvSpPr txBox="1"/>
          <p:nvPr/>
        </p:nvSpPr>
        <p:spPr>
          <a:xfrm>
            <a:off x="3599273" y="5766255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v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4587B1C6-3820-4E9C-A6AF-FF945F2C8158}"/>
              </a:ext>
            </a:extLst>
          </p:cNvPr>
          <p:cNvSpPr txBox="1"/>
          <p:nvPr/>
        </p:nvSpPr>
        <p:spPr>
          <a:xfrm>
            <a:off x="4992145" y="496882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t1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3A48FCE6-19E4-49AD-8DA2-0BCE4B5C47E6}"/>
              </a:ext>
            </a:extLst>
          </p:cNvPr>
          <p:cNvSpPr txBox="1"/>
          <p:nvPr/>
        </p:nvSpPr>
        <p:spPr>
          <a:xfrm>
            <a:off x="4687337" y="5472095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7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47E8631-8A93-4278-8FFC-CED08ABE71CD}"/>
              </a:ext>
            </a:extLst>
          </p:cNvPr>
          <p:cNvSpPr txBox="1"/>
          <p:nvPr/>
        </p:nvSpPr>
        <p:spPr>
          <a:xfrm>
            <a:off x="6718773" y="5739376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7564687-EF62-43F0-BA5D-838A2EF11E94}"/>
              </a:ext>
            </a:extLst>
          </p:cNvPr>
          <p:cNvSpPr txBox="1"/>
          <p:nvPr/>
        </p:nvSpPr>
        <p:spPr>
          <a:xfrm>
            <a:off x="7743040" y="5477110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v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95A9C90A-3E5D-4895-A6B9-32841A7670DF}"/>
              </a:ext>
            </a:extLst>
          </p:cNvPr>
          <p:cNvSpPr txBox="1"/>
          <p:nvPr/>
        </p:nvSpPr>
        <p:spPr>
          <a:xfrm>
            <a:off x="6364310" y="4364389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t2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05484660-2DFA-46DF-9F23-40BBC45247A8}"/>
              </a:ext>
            </a:extLst>
          </p:cNvPr>
          <p:cNvSpPr txBox="1"/>
          <p:nvPr/>
        </p:nvSpPr>
        <p:spPr>
          <a:xfrm>
            <a:off x="5293960" y="3815043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t3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C9AE3A44-A991-4835-AB07-EBFEA1E12709}"/>
              </a:ext>
            </a:extLst>
          </p:cNvPr>
          <p:cNvSpPr txBox="1"/>
          <p:nvPr/>
        </p:nvSpPr>
        <p:spPr>
          <a:xfrm>
            <a:off x="5071025" y="3254023"/>
            <a:ext cx="426719" cy="357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400" dirty="0">
                <a:solidFill>
                  <a:schemeClr val="accent2"/>
                </a:solidFill>
              </a:rPr>
              <a:t>a </a:t>
            </a:r>
          </a:p>
          <a:p>
            <a:pPr algn="ctr">
              <a:lnSpc>
                <a:spcPts val="1000"/>
              </a:lnSpc>
            </a:pPr>
            <a:r>
              <a:rPr lang="en-US" sz="1200" dirty="0" err="1">
                <a:solidFill>
                  <a:schemeClr val="accent2"/>
                </a:solidFill>
              </a:rPr>
              <a:t>opd</a:t>
            </a:r>
            <a:endParaRPr lang="en-US" sz="1200" dirty="0">
              <a:solidFill>
                <a:schemeClr val="accent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C4E2BB-523E-F5B5-3259-E0A187343E68}"/>
              </a:ext>
            </a:extLst>
          </p:cNvPr>
          <p:cNvSpPr txBox="1"/>
          <p:nvPr/>
        </p:nvSpPr>
        <p:spPr>
          <a:xfrm>
            <a:off x="7853081" y="2813268"/>
            <a:ext cx="79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versus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5DE307D-93CA-03E7-FDBA-DDADCB61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/>
      <p:bldP spid="59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204" grpId="0"/>
      <p:bldP spid="205" grpId="0"/>
      <p:bldP spid="212" grpId="0"/>
      <p:bldP spid="213" grpId="0"/>
      <p:bldP spid="220" grpId="0"/>
      <p:bldP spid="221" grpId="0"/>
      <p:bldP spid="222" grpId="0"/>
      <p:bldP spid="223" grpId="0"/>
      <p:bldP spid="224" grpId="0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0" y="1375240"/>
            <a:ext cx="7184678" cy="195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  <a:p>
            <a:r>
              <a:rPr lang="en-US" sz="2400" dirty="0"/>
              <a:t>C and C++ leave this choice to the compiler!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89" y="3497275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60" y="384074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88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71" y="3149355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912" y="1485806"/>
            <a:ext cx="2900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MULT64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83" y="217841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ADD64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35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94" y="1836148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SUB64 7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F28AF-D9B3-4A35-B3EA-60C423575E07}"/>
              </a:ext>
            </a:extLst>
          </p:cNvPr>
          <p:cNvGrpSpPr/>
          <p:nvPr/>
        </p:nvGrpSpPr>
        <p:grpSpPr>
          <a:xfrm>
            <a:off x="1193457" y="2822561"/>
            <a:ext cx="4070385" cy="1711841"/>
            <a:chOff x="65680" y="2684335"/>
            <a:chExt cx="4070385" cy="17118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EDAEAE2-233B-4873-B98C-A0B460446B28}"/>
                </a:ext>
              </a:extLst>
            </p:cNvPr>
            <p:cNvSpPr/>
            <p:nvPr/>
          </p:nvSpPr>
          <p:spPr>
            <a:xfrm>
              <a:off x="65680" y="2684335"/>
              <a:ext cx="4059752" cy="1711841"/>
            </a:xfrm>
            <a:prstGeom prst="roundRect">
              <a:avLst>
                <a:gd name="adj" fmla="val 8082"/>
              </a:avLst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352852A-692E-4BE7-A133-26F9AD11898F}"/>
                </a:ext>
              </a:extLst>
            </p:cNvPr>
            <p:cNvSpPr/>
            <p:nvPr/>
          </p:nvSpPr>
          <p:spPr>
            <a:xfrm>
              <a:off x="170120" y="2733139"/>
              <a:ext cx="396594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/>
                  </a:solidFill>
                </a:rPr>
                <a:t>Participation</a:t>
              </a:r>
            </a:p>
            <a:p>
              <a:r>
                <a:rPr lang="en-US" sz="2400" b="1" dirty="0"/>
                <a:t>Does traversal order matter?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In this AST?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For all ASTs?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E618CBA-6289-4CC3-9283-BB0A77CDF08C}"/>
              </a:ext>
            </a:extLst>
          </p:cNvPr>
          <p:cNvSpPr txBox="1"/>
          <p:nvPr/>
        </p:nvSpPr>
        <p:spPr>
          <a:xfrm>
            <a:off x="729921" y="4820653"/>
            <a:ext cx="35063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 code</a:t>
            </a:r>
          </a:p>
          <a:p>
            <a:r>
              <a:rPr lang="en-US" dirty="0"/>
              <a:t>int foo(){ </a:t>
            </a:r>
            <a:r>
              <a:rPr lang="en-US" dirty="0" err="1"/>
              <a:t>cout</a:t>
            </a:r>
            <a:r>
              <a:rPr lang="en-US" dirty="0"/>
              <a:t> &lt;&lt; “hi”; return 0; }</a:t>
            </a:r>
          </a:p>
          <a:p>
            <a:r>
              <a:rPr lang="en-US" dirty="0"/>
              <a:t>int bar(){ </a:t>
            </a:r>
            <a:r>
              <a:rPr lang="en-US" dirty="0" err="1"/>
              <a:t>cout</a:t>
            </a:r>
            <a:r>
              <a:rPr lang="en-US" dirty="0"/>
              <a:t> &lt;&lt; “class”; return 0; }</a:t>
            </a:r>
          </a:p>
          <a:p>
            <a:r>
              <a:rPr lang="en-US" dirty="0"/>
              <a:t>int main(){</a:t>
            </a:r>
          </a:p>
          <a:p>
            <a:r>
              <a:rPr lang="en-US" dirty="0"/>
              <a:t>  </a:t>
            </a:r>
            <a:r>
              <a:rPr lang="en-US" dirty="0" err="1"/>
              <a:t>cout</a:t>
            </a:r>
            <a:r>
              <a:rPr lang="en-US" dirty="0"/>
              <a:t> &lt;&lt; foo() + bar();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94C7D-F810-93F3-0447-345AF307B217}"/>
              </a:ext>
            </a:extLst>
          </p:cNvPr>
          <p:cNvSpPr txBox="1"/>
          <p:nvPr/>
        </p:nvSpPr>
        <p:spPr>
          <a:xfrm>
            <a:off x="7853081" y="2813268"/>
            <a:ext cx="79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versus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EAC3590-2EE8-8CB2-49D8-EB8BA6E5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Brief Aside on Sequencing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Traversing the AST</a:t>
            </a:r>
          </a:p>
        </p:txBody>
      </p:sp>
      <p:sp>
        <p:nvSpPr>
          <p:cNvPr id="88" name="Content Placeholder 3">
            <a:extLst>
              <a:ext uri="{FF2B5EF4-FFF2-40B4-BE49-F238E27FC236}">
                <a16:creationId xmlns:a16="http://schemas.microsoft.com/office/drawing/2014/main" id="{F03515AA-50D0-4D1E-96FB-722C461D7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7184678" cy="1956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What if we walked the tree in a different order?</a:t>
            </a:r>
          </a:p>
          <a:p>
            <a:r>
              <a:rPr lang="en-US" sz="2400" dirty="0"/>
              <a:t>Take the RHS of the Plus before the LHS</a:t>
            </a:r>
          </a:p>
          <a:p>
            <a:r>
              <a:rPr lang="en-US" sz="2400" dirty="0"/>
              <a:t>C and C++ leave this choice to the compiler!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7EE0BE-B68A-4748-99CA-626D2A9B9B0B}"/>
              </a:ext>
            </a:extLst>
          </p:cNvPr>
          <p:cNvSpPr txBox="1"/>
          <p:nvPr/>
        </p:nvSpPr>
        <p:spPr>
          <a:xfrm>
            <a:off x="6819792" y="3497275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4AD49FB-8870-4EF9-B4DD-616A34A0B726}"/>
              </a:ext>
            </a:extLst>
          </p:cNvPr>
          <p:cNvSpPr txBox="1"/>
          <p:nvPr/>
        </p:nvSpPr>
        <p:spPr>
          <a:xfrm>
            <a:off x="6822063" y="3840747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2F02E8-AB9F-413B-8709-CE2E2AC9FF08}"/>
              </a:ext>
            </a:extLst>
          </p:cNvPr>
          <p:cNvSpPr txBox="1"/>
          <p:nvPr/>
        </p:nvSpPr>
        <p:spPr>
          <a:xfrm>
            <a:off x="6973191" y="4177395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FD2D46C-2602-4CE8-8BAA-B2E8393ED573}"/>
              </a:ext>
            </a:extLst>
          </p:cNvPr>
          <p:cNvSpPr txBox="1"/>
          <p:nvPr/>
        </p:nvSpPr>
        <p:spPr>
          <a:xfrm>
            <a:off x="6805774" y="3149355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21E1BA-EEDB-45EE-BC1B-49262759FFE1}"/>
              </a:ext>
            </a:extLst>
          </p:cNvPr>
          <p:cNvSpPr txBox="1"/>
          <p:nvPr/>
        </p:nvSpPr>
        <p:spPr>
          <a:xfrm>
            <a:off x="6768915" y="1485806"/>
            <a:ext cx="22829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[a] * [v]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B29418-F56F-45C1-A58C-8D3A96107AA6}"/>
              </a:ext>
            </a:extLst>
          </p:cNvPr>
          <p:cNvSpPr txBox="1"/>
          <p:nvPr/>
        </p:nvSpPr>
        <p:spPr>
          <a:xfrm>
            <a:off x="6771186" y="2178410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[t3] := [t1] + [t2]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053897-722D-4B8F-9099-92440F90FDCE}"/>
              </a:ext>
            </a:extLst>
          </p:cNvPr>
          <p:cNvSpPr txBox="1"/>
          <p:nvPr/>
        </p:nvSpPr>
        <p:spPr>
          <a:xfrm>
            <a:off x="6901038" y="251505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[a] := [t3]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4A6525-5735-4C1D-B4A0-4F470440DE4D}"/>
              </a:ext>
            </a:extLst>
          </p:cNvPr>
          <p:cNvSpPr txBox="1"/>
          <p:nvPr/>
        </p:nvSpPr>
        <p:spPr>
          <a:xfrm>
            <a:off x="6754897" y="1836148"/>
            <a:ext cx="2036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[v] - 7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52852A-692E-4BE7-A133-26F9AD11898F}"/>
              </a:ext>
            </a:extLst>
          </p:cNvPr>
          <p:cNvSpPr/>
          <p:nvPr/>
        </p:nvSpPr>
        <p:spPr>
          <a:xfrm>
            <a:off x="394131" y="2733139"/>
            <a:ext cx="61625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Order </a:t>
            </a:r>
            <a:r>
              <a:rPr lang="en-US" sz="2400" b="1" u="sng" dirty="0"/>
              <a:t>DOES</a:t>
            </a:r>
            <a:r>
              <a:rPr lang="en-US" sz="2400" b="1" dirty="0"/>
              <a:t>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change the program’s semantics!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For our language, always go left to right                  </a:t>
            </a:r>
            <a:r>
              <a:rPr lang="en-US" sz="2400" dirty="0"/>
              <a:t>(when possible)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17D921-EDA4-4EEE-86CB-B265CBBEAF67}"/>
              </a:ext>
            </a:extLst>
          </p:cNvPr>
          <p:cNvSpPr txBox="1"/>
          <p:nvPr/>
        </p:nvSpPr>
        <p:spPr>
          <a:xfrm>
            <a:off x="940146" y="4863717"/>
            <a:ext cx="53687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main(){ g = 0; return foo() * bar(); 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93033-F789-4F84-A6F6-84EFDEF25D09}"/>
              </a:ext>
            </a:extLst>
          </p:cNvPr>
          <p:cNvSpPr txBox="1"/>
          <p:nvPr/>
        </p:nvSpPr>
        <p:spPr>
          <a:xfrm>
            <a:off x="931029" y="4488023"/>
            <a:ext cx="3640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bar() { g++; return g; 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278C9E-6B58-4BD8-9D4D-C2390E694C89}"/>
              </a:ext>
            </a:extLst>
          </p:cNvPr>
          <p:cNvSpPr txBox="1"/>
          <p:nvPr/>
        </p:nvSpPr>
        <p:spPr>
          <a:xfrm>
            <a:off x="921914" y="4090557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foo() { return g; }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A8DE17-FE1A-471D-B81B-EB43B5AE6296}"/>
              </a:ext>
            </a:extLst>
          </p:cNvPr>
          <p:cNvSpPr txBox="1"/>
          <p:nvPr/>
        </p:nvSpPr>
        <p:spPr>
          <a:xfrm>
            <a:off x="911029" y="3698671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g;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E621C07-D6AD-E2CA-2A95-9C236594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8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Example Nodes:</a:t>
            </a:r>
          </a:p>
          <a:p>
            <a:r>
              <a:rPr lang="en-US" dirty="0"/>
              <a:t>Node to quad translations</a:t>
            </a:r>
          </a:p>
          <a:p>
            <a:pPr marL="0" indent="0">
              <a:buNone/>
            </a:pPr>
            <a:r>
              <a:rPr lang="en-US" b="1" dirty="0"/>
              <a:t>Implementation details:</a:t>
            </a:r>
            <a:endParaRPr lang="en-US" dirty="0"/>
          </a:p>
          <a:p>
            <a:r>
              <a:rPr lang="en-US" dirty="0"/>
              <a:t>Operations and operators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4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78" y="2741467"/>
            <a:ext cx="6075178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AF2A0C-9AC7-37D5-35F3-5F5B22607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686" y="3406166"/>
            <a:ext cx="1354590" cy="2195513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BBDAC62-2CE1-3DFE-4CA1-28E6A453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0759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Example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Node to Quad Translations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This generate + propagate idea is powerful!</a:t>
            </a:r>
          </a:p>
          <a:p>
            <a:r>
              <a:rPr lang="en-US" dirty="0"/>
              <a:t>Basically worked for previous traversals:</a:t>
            </a:r>
          </a:p>
          <a:p>
            <a:pPr lvl="1"/>
            <a:r>
              <a:rPr lang="en-US" dirty="0"/>
              <a:t>Name analysis</a:t>
            </a:r>
          </a:p>
          <a:p>
            <a:pPr lvl="1"/>
            <a:r>
              <a:rPr lang="en-US" dirty="0"/>
              <a:t>Type analysis</a:t>
            </a:r>
          </a:p>
          <a:p>
            <a:pPr lvl="1"/>
            <a:r>
              <a:rPr lang="en-US" dirty="0"/>
              <a:t>Syntax-directed translation</a:t>
            </a:r>
          </a:p>
          <a:p>
            <a:r>
              <a:rPr lang="en-US" dirty="0"/>
              <a:t>Let’s see how it works for some various node types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23A8FF31-66C0-2DD8-024D-54BDD8972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14824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AST Leaves (IDs and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Lits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0" y="1188805"/>
            <a:ext cx="4301694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Nothing!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value for use in parent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A293C1B-9FE2-40C7-9781-9048B1E2ED17}"/>
              </a:ext>
            </a:extLst>
          </p:cNvPr>
          <p:cNvCxnSpPr>
            <a:cxnSpLocks/>
          </p:cNvCxnSpPr>
          <p:nvPr/>
        </p:nvCxnSpPr>
        <p:spPr>
          <a:xfrm>
            <a:off x="6044491" y="3124264"/>
            <a:ext cx="0" cy="611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48E626-E316-4CC6-B0FA-DD2038A26895}"/>
              </a:ext>
            </a:extLst>
          </p:cNvPr>
          <p:cNvCxnSpPr>
            <a:cxnSpLocks/>
          </p:cNvCxnSpPr>
          <p:nvPr/>
        </p:nvCxnSpPr>
        <p:spPr>
          <a:xfrm>
            <a:off x="7057744" y="3124264"/>
            <a:ext cx="0" cy="62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4A95D6B-7FCD-4AE0-9D78-7E38EEF797FA}"/>
              </a:ext>
            </a:extLst>
          </p:cNvPr>
          <p:cNvSpPr/>
          <p:nvPr/>
        </p:nvSpPr>
        <p:spPr>
          <a:xfrm>
            <a:off x="6113931" y="328365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BF80F7-B3C5-4761-9071-4B4E1BB173C3}"/>
              </a:ext>
            </a:extLst>
          </p:cNvPr>
          <p:cNvSpPr/>
          <p:nvPr/>
        </p:nvSpPr>
        <p:spPr>
          <a:xfrm>
            <a:off x="6806133" y="3361346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51B7ED9-FA11-4284-9C66-AE5A8EA73F67}"/>
              </a:ext>
            </a:extLst>
          </p:cNvPr>
          <p:cNvSpPr/>
          <p:nvPr/>
        </p:nvSpPr>
        <p:spPr>
          <a:xfrm>
            <a:off x="5652165" y="3750830"/>
            <a:ext cx="737400" cy="4851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3CF512B-0CBF-48BE-88FC-E57B4935BBA6}"/>
              </a:ext>
            </a:extLst>
          </p:cNvPr>
          <p:cNvSpPr/>
          <p:nvPr/>
        </p:nvSpPr>
        <p:spPr>
          <a:xfrm>
            <a:off x="6802964" y="3750830"/>
            <a:ext cx="737400" cy="48514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521FEF-D308-4541-85E7-41C26AFB0331}"/>
              </a:ext>
            </a:extLst>
          </p:cNvPr>
          <p:cNvSpPr txBox="1"/>
          <p:nvPr/>
        </p:nvSpPr>
        <p:spPr>
          <a:xfrm>
            <a:off x="5199283" y="2519912"/>
            <a:ext cx="1326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Snippet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1E65302-D984-66B1-5A2F-47164519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9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</p:bldLst>
  </p:timing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AssignExp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8" y="1046192"/>
            <a:ext cx="4802509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Code for the LHS (recurse)</a:t>
            </a:r>
          </a:p>
          <a:p>
            <a:r>
              <a:rPr lang="en-US" sz="2200" dirty="0"/>
              <a:t>Code for the RHS (recurse)</a:t>
            </a:r>
          </a:p>
          <a:p>
            <a:r>
              <a:rPr lang="en-US" sz="2200" dirty="0"/>
              <a:t>The actual assignment instruction</a:t>
            </a: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LHS of the assignment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1582488" y="623589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4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664603" y="3683345"/>
            <a:ext cx="8739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4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01341DA-D4EC-4092-BC43-80C347827F82}"/>
              </a:ext>
            </a:extLst>
          </p:cNvPr>
          <p:cNvCxnSpPr>
            <a:cxnSpLocks/>
            <a:stCxn id="77" idx="2"/>
          </p:cNvCxnSpPr>
          <p:nvPr/>
        </p:nvCxnSpPr>
        <p:spPr>
          <a:xfrm flipH="1">
            <a:off x="1631870" y="5094126"/>
            <a:ext cx="494962" cy="40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A74E931-E078-4D5F-BA52-E4CDA65093AC}"/>
              </a:ext>
            </a:extLst>
          </p:cNvPr>
          <p:cNvCxnSpPr>
            <a:cxnSpLocks/>
            <a:stCxn id="77" idx="2"/>
          </p:cNvCxnSpPr>
          <p:nvPr/>
        </p:nvCxnSpPr>
        <p:spPr>
          <a:xfrm>
            <a:off x="2126833" y="5094126"/>
            <a:ext cx="518291" cy="41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65E4621-9D49-4017-8BD3-D4A88AE8A3EE}"/>
              </a:ext>
            </a:extLst>
          </p:cNvPr>
          <p:cNvSpPr/>
          <p:nvPr/>
        </p:nvSpPr>
        <p:spPr>
          <a:xfrm>
            <a:off x="1514560" y="5100208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8C8675-6D08-4E06-B8F3-9680CF2840CD}"/>
              </a:ext>
            </a:extLst>
          </p:cNvPr>
          <p:cNvSpPr/>
          <p:nvPr/>
        </p:nvSpPr>
        <p:spPr>
          <a:xfrm>
            <a:off x="2393512" y="5123034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31BC3AD3-15BF-49AA-A984-EFD54FFF25AC}"/>
              </a:ext>
            </a:extLst>
          </p:cNvPr>
          <p:cNvSpPr/>
          <p:nvPr/>
        </p:nvSpPr>
        <p:spPr>
          <a:xfrm>
            <a:off x="1514560" y="4729000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8BA684-3A87-42B9-B5A1-B2EA1F3C6F93}"/>
              </a:ext>
            </a:extLst>
          </p:cNvPr>
          <p:cNvSpPr txBox="1"/>
          <p:nvPr/>
        </p:nvSpPr>
        <p:spPr>
          <a:xfrm>
            <a:off x="6418135" y="3601946"/>
            <a:ext cx="1701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 = (a = 4)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9C4D084-60F5-4D8C-B604-5FDB779E8C56}"/>
              </a:ext>
            </a:extLst>
          </p:cNvPr>
          <p:cNvSpPr/>
          <p:nvPr/>
        </p:nvSpPr>
        <p:spPr>
          <a:xfrm>
            <a:off x="2133810" y="4389278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500" dirty="0"/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EF1FFB-1D77-4198-83C1-B1D9A61BBD7D}"/>
              </a:ext>
            </a:extLst>
          </p:cNvPr>
          <p:cNvCxnSpPr>
            <a:cxnSpLocks/>
          </p:cNvCxnSpPr>
          <p:nvPr/>
        </p:nvCxnSpPr>
        <p:spPr>
          <a:xfrm flipH="1">
            <a:off x="2090655" y="4479722"/>
            <a:ext cx="4084" cy="230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C404479-15F9-4038-8F7C-C77940356B94}"/>
              </a:ext>
            </a:extLst>
          </p:cNvPr>
          <p:cNvCxnSpPr>
            <a:cxnSpLocks/>
            <a:stCxn id="127" idx="2"/>
            <a:endCxn id="136" idx="0"/>
          </p:cNvCxnSpPr>
          <p:nvPr/>
        </p:nvCxnSpPr>
        <p:spPr>
          <a:xfrm>
            <a:off x="6711506" y="4600862"/>
            <a:ext cx="674453" cy="317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C6A9BA70-F8F1-4289-A1A6-AD137D6444E7}"/>
              </a:ext>
            </a:extLst>
          </p:cNvPr>
          <p:cNvCxnSpPr>
            <a:cxnSpLocks/>
            <a:stCxn id="127" idx="2"/>
          </p:cNvCxnSpPr>
          <p:nvPr/>
        </p:nvCxnSpPr>
        <p:spPr>
          <a:xfrm flipH="1">
            <a:off x="5945301" y="4600863"/>
            <a:ext cx="766205" cy="343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98C93C15-D8D2-47C7-A554-43F26CC27D7A}"/>
              </a:ext>
            </a:extLst>
          </p:cNvPr>
          <p:cNvSpPr/>
          <p:nvPr/>
        </p:nvSpPr>
        <p:spPr>
          <a:xfrm>
            <a:off x="6099233" y="4235736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A11F539-1C7A-4647-9789-21ACCE9B0A70}"/>
              </a:ext>
            </a:extLst>
          </p:cNvPr>
          <p:cNvSpPr/>
          <p:nvPr/>
        </p:nvSpPr>
        <p:spPr>
          <a:xfrm>
            <a:off x="5832546" y="4540276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en-US" sz="1500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A140FAD-F7AC-4CB1-8BE5-573F1F99E8B7}"/>
              </a:ext>
            </a:extLst>
          </p:cNvPr>
          <p:cNvCxnSpPr>
            <a:cxnSpLocks/>
            <a:stCxn id="136" idx="2"/>
          </p:cNvCxnSpPr>
          <p:nvPr/>
        </p:nvCxnSpPr>
        <p:spPr>
          <a:xfrm flipH="1">
            <a:off x="6890996" y="5283404"/>
            <a:ext cx="494962" cy="403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60D6810-D47A-4A63-976C-6D9783FA32F2}"/>
              </a:ext>
            </a:extLst>
          </p:cNvPr>
          <p:cNvCxnSpPr>
            <a:cxnSpLocks/>
            <a:stCxn id="136" idx="2"/>
          </p:cNvCxnSpPr>
          <p:nvPr/>
        </p:nvCxnSpPr>
        <p:spPr>
          <a:xfrm>
            <a:off x="7385959" y="5283404"/>
            <a:ext cx="518291" cy="41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76740DC-4C68-463F-B42A-0169CDB18DBC}"/>
              </a:ext>
            </a:extLst>
          </p:cNvPr>
          <p:cNvSpPr/>
          <p:nvPr/>
        </p:nvSpPr>
        <p:spPr>
          <a:xfrm>
            <a:off x="6773686" y="5289486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400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953A663-C64D-4639-813C-7F9FC8C6FB18}"/>
              </a:ext>
            </a:extLst>
          </p:cNvPr>
          <p:cNvSpPr/>
          <p:nvPr/>
        </p:nvSpPr>
        <p:spPr>
          <a:xfrm>
            <a:off x="7577137" y="5253589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400" dirty="0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E5BD10C8-53B5-4752-B578-A91027AA268B}"/>
              </a:ext>
            </a:extLst>
          </p:cNvPr>
          <p:cNvSpPr/>
          <p:nvPr/>
        </p:nvSpPr>
        <p:spPr>
          <a:xfrm>
            <a:off x="6773686" y="4918278"/>
            <a:ext cx="1224544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557B3D3-3CE7-4688-B0FC-E1049984F254}"/>
              </a:ext>
            </a:extLst>
          </p:cNvPr>
          <p:cNvSpPr/>
          <p:nvPr/>
        </p:nvSpPr>
        <p:spPr>
          <a:xfrm>
            <a:off x="7185705" y="4569475"/>
            <a:ext cx="3000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sz="1500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A94E987-3DAF-4099-9D0E-549EF7DE25B6}"/>
              </a:ext>
            </a:extLst>
          </p:cNvPr>
          <p:cNvSpPr txBox="1"/>
          <p:nvPr/>
        </p:nvSpPr>
        <p:spPr>
          <a:xfrm>
            <a:off x="6733980" y="6137963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4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 := [a]</a:t>
            </a:r>
          </a:p>
        </p:txBody>
      </p:sp>
      <p:sp>
        <p:nvSpPr>
          <p:cNvPr id="142" name="Rectangle: Rounded Corners 141">
            <a:extLst>
              <a:ext uri="{FF2B5EF4-FFF2-40B4-BE49-F238E27FC236}">
                <a16:creationId xmlns:a16="http://schemas.microsoft.com/office/drawing/2014/main" id="{A0A449A1-8BB7-4FA5-ACC0-D19AFA66EACB}"/>
              </a:ext>
            </a:extLst>
          </p:cNvPr>
          <p:cNvSpPr/>
          <p:nvPr/>
        </p:nvSpPr>
        <p:spPr>
          <a:xfrm>
            <a:off x="1239544" y="5512518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6D803C01-1C0D-4A96-B1F1-118A42A1FF26}"/>
              </a:ext>
            </a:extLst>
          </p:cNvPr>
          <p:cNvSpPr/>
          <p:nvPr/>
        </p:nvSpPr>
        <p:spPr>
          <a:xfrm>
            <a:off x="2390343" y="5512518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05EF7BED-A339-4167-80ED-9EADF41FBD74}"/>
              </a:ext>
            </a:extLst>
          </p:cNvPr>
          <p:cNvSpPr/>
          <p:nvPr/>
        </p:nvSpPr>
        <p:spPr>
          <a:xfrm>
            <a:off x="5329119" y="4851556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69FD0E16-3C68-4468-A8FB-4361C6AE299D}"/>
              </a:ext>
            </a:extLst>
          </p:cNvPr>
          <p:cNvSpPr/>
          <p:nvPr/>
        </p:nvSpPr>
        <p:spPr>
          <a:xfrm>
            <a:off x="6260288" y="5597262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87F04746-7944-4F8E-92DE-8E48356233DF}"/>
              </a:ext>
            </a:extLst>
          </p:cNvPr>
          <p:cNvSpPr/>
          <p:nvPr/>
        </p:nvSpPr>
        <p:spPr>
          <a:xfrm>
            <a:off x="7727658" y="5590005"/>
            <a:ext cx="737400" cy="485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43E489C-2384-34B4-FE15-3C5064EA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9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8" grpId="0" animBg="1"/>
      <p:bldP spid="67" grpId="0"/>
      <p:bldP spid="74" grpId="0"/>
      <p:bldP spid="77" grpId="0" animBg="1"/>
      <p:bldP spid="79" grpId="0" animBg="1"/>
      <p:bldP spid="82" grpId="0"/>
      <p:bldP spid="127" grpId="0" animBg="1"/>
      <p:bldP spid="129" grpId="0"/>
      <p:bldP spid="133" grpId="0"/>
      <p:bldP spid="134" grpId="0"/>
      <p:bldP spid="136" grpId="0" animBg="1"/>
      <p:bldP spid="139" grpId="0"/>
      <p:bldP spid="141" grpId="0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3AC Translation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BinaryOp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 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046192"/>
            <a:ext cx="5878540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Code for LHS, RHS (recurse in order)</a:t>
            </a:r>
          </a:p>
          <a:p>
            <a:r>
              <a:rPr lang="en-US" sz="2200" dirty="0"/>
              <a:t>Node’s operation kind, assigning to new temp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new temp value (for use in parent)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1087537" y="6076504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7 MULT64 [v]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664603" y="3322618"/>
            <a:ext cx="8739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 * v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8BA684-3A87-42B9-B5A1-B2EA1F3C6F93}"/>
              </a:ext>
            </a:extLst>
          </p:cNvPr>
          <p:cNvSpPr txBox="1"/>
          <p:nvPr/>
        </p:nvSpPr>
        <p:spPr>
          <a:xfrm>
            <a:off x="5990457" y="3328078"/>
            <a:ext cx="142539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 * v + a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EEF1FFB-1D77-4198-83C1-B1D9A61BBD7D}"/>
              </a:ext>
            </a:extLst>
          </p:cNvPr>
          <p:cNvCxnSpPr>
            <a:cxnSpLocks/>
          </p:cNvCxnSpPr>
          <p:nvPr/>
        </p:nvCxnSpPr>
        <p:spPr>
          <a:xfrm>
            <a:off x="2086581" y="4015131"/>
            <a:ext cx="3270" cy="387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65E4621-9D49-4017-8BD3-D4A88AE8A3EE}"/>
              </a:ext>
            </a:extLst>
          </p:cNvPr>
          <p:cNvSpPr/>
          <p:nvPr/>
        </p:nvSpPr>
        <p:spPr>
          <a:xfrm>
            <a:off x="1598450" y="4655591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14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E8C8675-6D08-4E06-B8F3-9680CF2840CD}"/>
              </a:ext>
            </a:extLst>
          </p:cNvPr>
          <p:cNvSpPr/>
          <p:nvPr/>
        </p:nvSpPr>
        <p:spPr>
          <a:xfrm>
            <a:off x="2234121" y="4644861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9C4D084-60F5-4D8C-B604-5FDB779E8C56}"/>
              </a:ext>
            </a:extLst>
          </p:cNvPr>
          <p:cNvSpPr/>
          <p:nvPr/>
        </p:nvSpPr>
        <p:spPr>
          <a:xfrm>
            <a:off x="1492147" y="3995374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tmp1</a:t>
            </a:r>
            <a:endParaRPr lang="en-US" sz="15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96C1EFE-FBD1-47B6-90A6-288A5B6E9A92}"/>
              </a:ext>
            </a:extLst>
          </p:cNvPr>
          <p:cNvGrpSpPr/>
          <p:nvPr/>
        </p:nvGrpSpPr>
        <p:grpSpPr>
          <a:xfrm>
            <a:off x="1080713" y="4326328"/>
            <a:ext cx="1996163" cy="1117426"/>
            <a:chOff x="856718" y="4326328"/>
            <a:chExt cx="1996163" cy="111742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01341DA-D4EC-4092-BC43-80C347827F82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 flipH="1">
              <a:off x="1407876" y="4691454"/>
              <a:ext cx="454712" cy="40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7A74E931-E078-4D5F-BA52-E4CDA65093AC}"/>
                </a:ext>
              </a:extLst>
            </p:cNvPr>
            <p:cNvCxnSpPr>
              <a:cxnSpLocks/>
              <a:stCxn id="77" idx="2"/>
            </p:cNvCxnSpPr>
            <p:nvPr/>
          </p:nvCxnSpPr>
          <p:spPr>
            <a:xfrm>
              <a:off x="1862588" y="4691454"/>
              <a:ext cx="368884" cy="3419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31BC3AD3-15BF-49AA-A984-EFD54FFF25AC}"/>
                </a:ext>
              </a:extLst>
            </p:cNvPr>
            <p:cNvSpPr/>
            <p:nvPr/>
          </p:nvSpPr>
          <p:spPr>
            <a:xfrm>
              <a:off x="1477038" y="4326328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Mult</a:t>
              </a:r>
              <a:endParaRPr lang="en-US" u="sng" dirty="0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C23B0BB-076A-4696-82E3-1BF2BA70F088}"/>
                </a:ext>
              </a:extLst>
            </p:cNvPr>
            <p:cNvSpPr/>
            <p:nvPr/>
          </p:nvSpPr>
          <p:spPr>
            <a:xfrm>
              <a:off x="856718" y="4938371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IntLit</a:t>
              </a:r>
              <a:endParaRPr lang="en-US" u="sng" dirty="0"/>
            </a:p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971A2BCF-3E8A-48E2-A5B6-EE35E82B107B}"/>
                </a:ext>
              </a:extLst>
            </p:cNvPr>
            <p:cNvSpPr/>
            <p:nvPr/>
          </p:nvSpPr>
          <p:spPr>
            <a:xfrm>
              <a:off x="2115481" y="4958614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v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EA53829F-4495-4632-9680-4D0BAE1B34B7}"/>
              </a:ext>
            </a:extLst>
          </p:cNvPr>
          <p:cNvSpPr txBox="1"/>
          <p:nvPr/>
        </p:nvSpPr>
        <p:spPr>
          <a:xfrm>
            <a:off x="5521793" y="6001889"/>
            <a:ext cx="376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7 MULT64 [v]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[tmp2] := [tmp1] ADD64 [a]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8EC4C87-9A2E-4BD6-AD3F-FC0D79C84AA7}"/>
              </a:ext>
            </a:extLst>
          </p:cNvPr>
          <p:cNvSpPr/>
          <p:nvPr/>
        </p:nvSpPr>
        <p:spPr>
          <a:xfrm>
            <a:off x="5833349" y="5109653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14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0943442-736D-4848-AF17-5B1E55CF2524}"/>
              </a:ext>
            </a:extLst>
          </p:cNvPr>
          <p:cNvSpPr/>
          <p:nvPr/>
        </p:nvSpPr>
        <p:spPr>
          <a:xfrm>
            <a:off x="6611529" y="5097763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4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D19598F-3988-42E5-BE4C-7DDDAFE7CE48}"/>
              </a:ext>
            </a:extLst>
          </p:cNvPr>
          <p:cNvSpPr/>
          <p:nvPr/>
        </p:nvSpPr>
        <p:spPr>
          <a:xfrm>
            <a:off x="5965199" y="4386813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tmp1</a:t>
            </a:r>
            <a:endParaRPr lang="en-US" sz="1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E8990-1AEE-4AD7-9E20-BE87CCC94BE9}"/>
              </a:ext>
            </a:extLst>
          </p:cNvPr>
          <p:cNvSpPr/>
          <p:nvPr/>
        </p:nvSpPr>
        <p:spPr>
          <a:xfrm>
            <a:off x="7113154" y="4360237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39E1A3-CA6F-4560-B129-4C329402D20D}"/>
              </a:ext>
            </a:extLst>
          </p:cNvPr>
          <p:cNvGrpSpPr/>
          <p:nvPr/>
        </p:nvGrpSpPr>
        <p:grpSpPr>
          <a:xfrm>
            <a:off x="5377273" y="3773066"/>
            <a:ext cx="2457768" cy="2158648"/>
            <a:chOff x="5153279" y="3773066"/>
            <a:chExt cx="2457768" cy="2158648"/>
          </a:xfrm>
        </p:grpSpPr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EFA52259-C35A-438B-B0D0-76355444A46B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>
              <a:off x="6578213" y="4391025"/>
              <a:ext cx="678264" cy="4829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D314497-74F0-4F1D-9D41-46D7FF13C7C4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 flipH="1">
              <a:off x="5701394" y="5127578"/>
              <a:ext cx="454712" cy="4033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D77D063E-26A8-4302-9025-B0982B38C14A}"/>
                </a:ext>
              </a:extLst>
            </p:cNvPr>
            <p:cNvCxnSpPr>
              <a:cxnSpLocks/>
              <a:stCxn id="107" idx="2"/>
            </p:cNvCxnSpPr>
            <p:nvPr/>
          </p:nvCxnSpPr>
          <p:spPr>
            <a:xfrm>
              <a:off x="6156106" y="5127578"/>
              <a:ext cx="436185" cy="44041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50A2C222-EDE2-4C3D-A112-2D7B384F34C1}"/>
                </a:ext>
              </a:extLst>
            </p:cNvPr>
            <p:cNvSpPr/>
            <p:nvPr/>
          </p:nvSpPr>
          <p:spPr>
            <a:xfrm>
              <a:off x="5770556" y="4762452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Mult</a:t>
              </a:r>
              <a:endParaRPr lang="en-US" u="sng" dirty="0"/>
            </a:p>
          </p:txBody>
        </p: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F294990-F466-4D7A-B68D-69680686993D}"/>
                </a:ext>
              </a:extLst>
            </p:cNvPr>
            <p:cNvCxnSpPr>
              <a:cxnSpLocks/>
              <a:stCxn id="111" idx="2"/>
            </p:cNvCxnSpPr>
            <p:nvPr/>
          </p:nvCxnSpPr>
          <p:spPr>
            <a:xfrm flipH="1">
              <a:off x="6149875" y="4391025"/>
              <a:ext cx="428338" cy="452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A8B823F5-680E-404C-9306-17C833F8B8AB}"/>
                </a:ext>
              </a:extLst>
            </p:cNvPr>
            <p:cNvSpPr/>
            <p:nvPr/>
          </p:nvSpPr>
          <p:spPr>
            <a:xfrm>
              <a:off x="6192663" y="4025899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Plus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C5D9A69-E972-47E8-9F34-FEAA066A06C2}"/>
                </a:ext>
              </a:extLst>
            </p:cNvPr>
            <p:cNvSpPr/>
            <p:nvPr/>
          </p:nvSpPr>
          <p:spPr>
            <a:xfrm>
              <a:off x="6873647" y="4702445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249CC5E-0250-40AC-82E3-7E1DA6BA43DC}"/>
                </a:ext>
              </a:extLst>
            </p:cNvPr>
            <p:cNvSpPr/>
            <p:nvPr/>
          </p:nvSpPr>
          <p:spPr>
            <a:xfrm>
              <a:off x="5153279" y="5426331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IntLit</a:t>
              </a:r>
              <a:endParaRPr lang="en-US" u="sng" dirty="0"/>
            </a:p>
            <a:p>
              <a:pPr algn="ctr"/>
              <a:r>
                <a:rPr lang="en-US" dirty="0"/>
                <a:t>7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B45DC44-DAC8-41D9-B4F8-A89E4C161350}"/>
                </a:ext>
              </a:extLst>
            </p:cNvPr>
            <p:cNvSpPr/>
            <p:nvPr/>
          </p:nvSpPr>
          <p:spPr>
            <a:xfrm>
              <a:off x="6412042" y="5446574"/>
              <a:ext cx="737400" cy="48514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dirty="0"/>
                <a:t>v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41A388EC-A547-4CE4-9A12-57706F89ED3C}"/>
                </a:ext>
              </a:extLst>
            </p:cNvPr>
            <p:cNvCxnSpPr>
              <a:cxnSpLocks/>
            </p:cNvCxnSpPr>
            <p:nvPr/>
          </p:nvCxnSpPr>
          <p:spPr>
            <a:xfrm>
              <a:off x="6586645" y="3773066"/>
              <a:ext cx="3270" cy="3879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AD9C833B-D656-443D-8ACC-F2170498CD96}"/>
              </a:ext>
            </a:extLst>
          </p:cNvPr>
          <p:cNvSpPr/>
          <p:nvPr/>
        </p:nvSpPr>
        <p:spPr>
          <a:xfrm>
            <a:off x="6216205" y="3753309"/>
            <a:ext cx="6463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tmp2</a:t>
            </a:r>
            <a:endParaRPr lang="en-US" sz="1500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A8B336D-EE98-3C4D-F31B-84A6A312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5239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8" grpId="0" animBg="1"/>
      <p:bldP spid="79" grpId="0" animBg="1"/>
      <p:bldP spid="67" grpId="0"/>
      <p:bldP spid="74" grpId="0"/>
      <p:bldP spid="82" grpId="0"/>
      <p:bldP spid="104" grpId="0"/>
      <p:bldP spid="105" grpId="0"/>
      <p:bldP spid="109" grpId="0"/>
      <p:bldP spid="15" grpId="0"/>
      <p:bldP spid="57" grpId="0"/>
    </p:bldLst>
  </p:timing>
</p:sld>
</file>

<file path=ppt/slides/slide21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CallExpNodes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8" y="1188805"/>
            <a:ext cx="4301694" cy="31836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Generate: </a:t>
            </a:r>
          </a:p>
          <a:p>
            <a:r>
              <a:rPr lang="en-US" sz="2200" dirty="0"/>
              <a:t>(Recurse over </a:t>
            </a:r>
            <a:r>
              <a:rPr lang="en-US" sz="2200" dirty="0" err="1"/>
              <a:t>args</a:t>
            </a:r>
            <a:r>
              <a:rPr lang="en-US" sz="2200" dirty="0"/>
              <a:t>, left to right)</a:t>
            </a:r>
          </a:p>
          <a:p>
            <a:r>
              <a:rPr lang="en-US" sz="2200" dirty="0" err="1"/>
              <a:t>setarg</a:t>
            </a:r>
            <a:r>
              <a:rPr lang="en-US" sz="2200" dirty="0"/>
              <a:t> </a:t>
            </a:r>
            <a:r>
              <a:rPr lang="en-US" sz="2200" dirty="0" err="1"/>
              <a:t>instrs</a:t>
            </a:r>
            <a:r>
              <a:rPr lang="en-US" sz="2200" dirty="0"/>
              <a:t> for each argument</a:t>
            </a:r>
          </a:p>
          <a:p>
            <a:r>
              <a:rPr lang="en-US" sz="2200" dirty="0"/>
              <a:t> call </a:t>
            </a:r>
            <a:r>
              <a:rPr lang="en-US" sz="2200" dirty="0" err="1"/>
              <a:t>instr</a:t>
            </a:r>
            <a:r>
              <a:rPr lang="en-US" sz="2200" dirty="0"/>
              <a:t> for function </a:t>
            </a:r>
          </a:p>
          <a:p>
            <a:r>
              <a:rPr lang="en-US" sz="2200" dirty="0" err="1"/>
              <a:t>getret</a:t>
            </a:r>
            <a:r>
              <a:rPr lang="en-US" sz="2200" dirty="0"/>
              <a:t> </a:t>
            </a:r>
            <a:r>
              <a:rPr lang="en-US" sz="2200" dirty="0" err="1"/>
              <a:t>instr</a:t>
            </a:r>
            <a:r>
              <a:rPr lang="en-US" sz="2200" dirty="0"/>
              <a:t> for the result</a:t>
            </a:r>
          </a:p>
          <a:p>
            <a:pPr marL="0" indent="0">
              <a:buNone/>
            </a:pPr>
            <a:r>
              <a:rPr lang="en-US" sz="2200" b="1" dirty="0"/>
              <a:t>Propagate:</a:t>
            </a:r>
          </a:p>
          <a:p>
            <a:r>
              <a:rPr lang="en-US" sz="2200" dirty="0"/>
              <a:t>The </a:t>
            </a:r>
            <a:r>
              <a:rPr lang="en-US" sz="2200" dirty="0" err="1"/>
              <a:t>getret</a:t>
            </a:r>
            <a:r>
              <a:rPr lang="en-US" sz="2200" dirty="0"/>
              <a:t> symbol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523963" y="4560918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1, 7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5543196" y="4890876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2, [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varX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B0E618-D3F2-404E-BFDF-F149A2D2750D}"/>
              </a:ext>
            </a:extLst>
          </p:cNvPr>
          <p:cNvSpPr txBox="1"/>
          <p:nvPr/>
        </p:nvSpPr>
        <p:spPr>
          <a:xfrm>
            <a:off x="5562429" y="5220834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3, [tmp8]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5562429" y="5550792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fn_foo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FFB584-EE5E-4DCC-942A-2A413BE401E0}"/>
              </a:ext>
            </a:extLst>
          </p:cNvPr>
          <p:cNvSpPr txBox="1"/>
          <p:nvPr/>
        </p:nvSpPr>
        <p:spPr>
          <a:xfrm>
            <a:off x="7115427" y="34759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7813020" y="3705643"/>
            <a:ext cx="596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varX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C061DD-E120-4F49-82A1-FE40DDA693CE}"/>
              </a:ext>
            </a:extLst>
          </p:cNvPr>
          <p:cNvGrpSpPr/>
          <p:nvPr/>
        </p:nvGrpSpPr>
        <p:grpSpPr>
          <a:xfrm>
            <a:off x="4559726" y="1429881"/>
            <a:ext cx="3958628" cy="2486487"/>
            <a:chOff x="4335732" y="964662"/>
            <a:chExt cx="3958628" cy="2486487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D8A8181-7D5F-49CC-889A-D65D693A1EE0}"/>
                </a:ext>
              </a:extLst>
            </p:cNvPr>
            <p:cNvSpPr/>
            <p:nvPr/>
          </p:nvSpPr>
          <p:spPr>
            <a:xfrm>
              <a:off x="5998786" y="2002578"/>
              <a:ext cx="1187352" cy="4008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CallExp</a:t>
              </a:r>
              <a:endParaRPr lang="en-US" u="sng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F04DC4D-9AFE-4AAA-9F43-0E75C8FF396A}"/>
                </a:ext>
              </a:extLst>
            </p:cNvPr>
            <p:cNvSpPr/>
            <p:nvPr/>
          </p:nvSpPr>
          <p:spPr>
            <a:xfrm>
              <a:off x="5338434" y="2672969"/>
              <a:ext cx="960579" cy="7603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u="sng" dirty="0"/>
                <a:t>ID</a:t>
              </a:r>
            </a:p>
            <a:p>
              <a:r>
                <a:rPr lang="en-US" sz="1600" dirty="0" err="1"/>
                <a:t>val</a:t>
              </a:r>
              <a:r>
                <a:rPr lang="en-US" sz="1600" dirty="0"/>
                <a:t>: foo 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CE1B022B-E269-4BEB-8AB7-7C2FEB5668BF}"/>
                </a:ext>
              </a:extLst>
            </p:cNvPr>
            <p:cNvSpPr/>
            <p:nvPr/>
          </p:nvSpPr>
          <p:spPr>
            <a:xfrm>
              <a:off x="7230498" y="2645622"/>
              <a:ext cx="771099" cy="36512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(</a:t>
              </a:r>
              <a:r>
                <a:rPr lang="en-US" u="sng" dirty="0" err="1"/>
                <a:t>Args</a:t>
              </a:r>
              <a:r>
                <a:rPr lang="en-US" u="sng" dirty="0"/>
                <a:t>)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59732049-9F02-44AF-86DC-333CCDAB1265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 flipH="1">
              <a:off x="5818724" y="2403414"/>
              <a:ext cx="773738" cy="2695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B890374-6050-4122-9CFC-A24DE43CF573}"/>
                </a:ext>
              </a:extLst>
            </p:cNvPr>
            <p:cNvCxnSpPr>
              <a:cxnSpLocks/>
              <a:stCxn id="47" idx="2"/>
              <a:endCxn id="55" idx="0"/>
            </p:cNvCxnSpPr>
            <p:nvPr/>
          </p:nvCxnSpPr>
          <p:spPr>
            <a:xfrm>
              <a:off x="6592462" y="2403414"/>
              <a:ext cx="1023586" cy="2422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7C782C4-F2F4-4D9B-BEEB-602BC0A2E35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7616048" y="3010748"/>
              <a:ext cx="0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6EA78B6-A300-4044-8961-754D34C6C79F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 flipH="1">
              <a:off x="6978011" y="3010748"/>
              <a:ext cx="638037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2931793-2865-468F-92D8-39A0A9FF80CD}"/>
                </a:ext>
              </a:extLst>
            </p:cNvPr>
            <p:cNvCxnSpPr>
              <a:cxnSpLocks/>
              <a:stCxn id="55" idx="2"/>
            </p:cNvCxnSpPr>
            <p:nvPr/>
          </p:nvCxnSpPr>
          <p:spPr>
            <a:xfrm>
              <a:off x="7616048" y="3010748"/>
              <a:ext cx="678312" cy="44040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F5D08F8-9D9B-4279-A3DD-4622778DEEA1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>
            <a:xfrm>
              <a:off x="5586430" y="1365498"/>
              <a:ext cx="1006032" cy="637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0C21DF79-EFB3-466A-B239-56B905463EAD}"/>
                </a:ext>
              </a:extLst>
            </p:cNvPr>
            <p:cNvSpPr/>
            <p:nvPr/>
          </p:nvSpPr>
          <p:spPr>
            <a:xfrm>
              <a:off x="4992754" y="964662"/>
              <a:ext cx="1187352" cy="40083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 err="1"/>
                <a:t>AssignExp</a:t>
              </a:r>
              <a:endParaRPr lang="en-US" u="sng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287111B-0767-404D-ACEE-CEF35E5899B1}"/>
                </a:ext>
              </a:extLst>
            </p:cNvPr>
            <p:cNvCxnSpPr>
              <a:cxnSpLocks/>
              <a:stCxn id="42" idx="2"/>
              <a:endCxn id="49" idx="0"/>
            </p:cNvCxnSpPr>
            <p:nvPr/>
          </p:nvCxnSpPr>
          <p:spPr>
            <a:xfrm flipH="1">
              <a:off x="4777954" y="1365498"/>
              <a:ext cx="808476" cy="6370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2B8272ED-133C-49BB-8C82-DA34EA438B84}"/>
                </a:ext>
              </a:extLst>
            </p:cNvPr>
            <p:cNvSpPr/>
            <p:nvPr/>
          </p:nvSpPr>
          <p:spPr>
            <a:xfrm>
              <a:off x="4335732" y="2002578"/>
              <a:ext cx="884443" cy="68937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u="sng" dirty="0"/>
                <a:t>ID</a:t>
              </a:r>
            </a:p>
            <a:p>
              <a:pPr algn="ctr"/>
              <a:r>
                <a:rPr lang="en-US" u="sng" dirty="0" err="1"/>
                <a:t>vaL</a:t>
              </a:r>
              <a:r>
                <a:rPr lang="en-US" u="sng" dirty="0"/>
                <a:t> k</a:t>
              </a: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625377" y="2741508"/>
            <a:ext cx="493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foo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25467-DC60-407B-884B-A783C8409C6A}"/>
              </a:ext>
            </a:extLst>
          </p:cNvPr>
          <p:cNvSpPr/>
          <p:nvPr/>
        </p:nvSpPr>
        <p:spPr>
          <a:xfrm>
            <a:off x="8432464" y="3511500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F88BF9-0940-4EA2-BE84-AD765FB4D135}"/>
              </a:ext>
            </a:extLst>
          </p:cNvPr>
          <p:cNvSpPr/>
          <p:nvPr/>
        </p:nvSpPr>
        <p:spPr>
          <a:xfrm>
            <a:off x="6643446" y="198779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tmp9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5598035" y="5886296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getret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[tmp9]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A76AA55-67A9-4740-9320-A6A4CC19CA88}"/>
              </a:ext>
            </a:extLst>
          </p:cNvPr>
          <p:cNvSpPr txBox="1"/>
          <p:nvPr/>
        </p:nvSpPr>
        <p:spPr>
          <a:xfrm>
            <a:off x="5578705" y="4251679"/>
            <a:ext cx="29033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</a:t>
            </a:r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 evaluation)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6F73B34-6328-4B7E-94C3-79AF449340A5}"/>
              </a:ext>
            </a:extLst>
          </p:cNvPr>
          <p:cNvSpPr txBox="1"/>
          <p:nvPr/>
        </p:nvSpPr>
        <p:spPr>
          <a:xfrm>
            <a:off x="1336658" y="4967156"/>
            <a:ext cx="3413114" cy="430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k = foo(7,varX,a+b)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520F9A-361D-4C0E-9ACA-4F1441FB0CE4}"/>
                  </a:ext>
                </a:extLst>
              </p:cNvPr>
              <p:cNvSpPr txBox="1"/>
              <p:nvPr/>
            </p:nvSpPr>
            <p:spPr>
              <a:xfrm>
                <a:off x="7508422" y="2570561"/>
                <a:ext cx="1682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lang="en-US" i="1" dirty="0">
                              <a:latin typeface="Cambria Math" panose="02040503050406030204" pitchFamily="18" charset="0"/>
                            </a:rPr>
                            <m:t>7,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varX</m:t>
                          </m:r>
                          <m:r>
                            <a:rPr xmlns:a="http://schemas.openxmlformats.org/drawingml/2006/main"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tmp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F520F9A-361D-4C0E-9ACA-4F1441FB0C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422" y="2570561"/>
                <a:ext cx="1682705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C2E2B76-3CAB-434A-96F4-FEB061EA92C2}"/>
              </a:ext>
            </a:extLst>
          </p:cNvPr>
          <p:cNvSpPr txBox="1"/>
          <p:nvPr/>
        </p:nvSpPr>
        <p:spPr>
          <a:xfrm>
            <a:off x="1339517" y="4609044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D31710-F097-42EC-98E3-4E46118F1DD6}"/>
              </a:ext>
            </a:extLst>
          </p:cNvPr>
          <p:cNvSpPr/>
          <p:nvPr/>
        </p:nvSpPr>
        <p:spPr>
          <a:xfrm>
            <a:off x="4930716" y="1895652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4C4839D-C5A3-4562-8D05-86F7165F55A2}"/>
              </a:ext>
            </a:extLst>
          </p:cNvPr>
          <p:cNvSpPr txBox="1"/>
          <p:nvPr/>
        </p:nvSpPr>
        <p:spPr>
          <a:xfrm>
            <a:off x="5543196" y="6255421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[k] := [tmp9]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97E5A02-1B83-DB42-D999-E5D758BD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7" grpId="0"/>
      <p:bldP spid="118" grpId="0"/>
      <p:bldP spid="119" grpId="0"/>
      <p:bldP spid="8" grpId="0"/>
      <p:bldP spid="9" grpId="0"/>
      <p:bldP spid="92" grpId="0"/>
      <p:bldP spid="18" grpId="0"/>
      <p:bldP spid="28" grpId="0"/>
      <p:bldP spid="120" grpId="0"/>
      <p:bldP spid="121" grpId="0"/>
      <p:bldP spid="29" grpId="0"/>
      <p:bldP spid="57" grpId="0"/>
      <p:bldP spid="58" grpId="0"/>
    </p:bldLst>
  </p:timing>
</p:sld>
</file>

<file path=ppt/slides/slide2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FnDeclNodes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0"/>
            <a:ext cx="4603783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sz="2400" dirty="0"/>
              <a:t> quad to begin scope</a:t>
            </a:r>
          </a:p>
          <a:p>
            <a:r>
              <a:rPr lang="en-US" sz="2000" dirty="0"/>
              <a:t>A label for function’s end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400" dirty="0"/>
              <a:t> quads for each argument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leave</a:t>
            </a:r>
            <a:r>
              <a:rPr lang="en-US" sz="2400" dirty="0"/>
              <a:t> quad to end scope</a:t>
            </a: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80059" y="1761595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FnDecl</a:t>
            </a:r>
            <a:endParaRPr lang="en-US" u="sng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F04DC4D-9AFE-4AAA-9F43-0E75C8FF396A}"/>
              </a:ext>
            </a:extLst>
          </p:cNvPr>
          <p:cNvSpPr/>
          <p:nvPr/>
        </p:nvSpPr>
        <p:spPr>
          <a:xfrm>
            <a:off x="5162500" y="2431987"/>
            <a:ext cx="845455" cy="760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</a:t>
            </a:r>
            <a:r>
              <a:rPr lang="en-US" sz="1600" dirty="0" err="1"/>
              <a:t>fn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6297460" y="2605606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(Formals)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 flipH="1">
            <a:off x="5585227" y="2162432"/>
            <a:ext cx="1288508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 flipH="1">
            <a:off x="6856125" y="2162432"/>
            <a:ext cx="17610" cy="443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7C782C4-F2F4-4D9B-BEEB-602BC0A2E35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6161815" y="3006267"/>
            <a:ext cx="694310" cy="64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931793-2865-468F-92D8-39A0A9FF80C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6856126" y="3006267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6125648" y="2998978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a1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35" y="1295255"/>
            <a:ext cx="0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708850" y="1970175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FF42195-AA65-47DB-B6EA-1E3EB2459BAC}"/>
                  </a:ext>
                </a:extLst>
              </p:cNvPr>
              <p:cNvSpPr txBox="1"/>
              <p:nvPr/>
            </p:nvSpPr>
            <p:spPr>
              <a:xfrm>
                <a:off x="6789216" y="2254871"/>
                <a:ext cx="10030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xmlns:a="http://schemas.openxmlformats.org/drawingml/2006/main"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xmlns:a="http://schemas.openxmlformats.org/drawingml/2006/main" lang="en-US" dirty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FF42195-AA65-47DB-B6EA-1E3EB2459B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216" y="2254871"/>
                <a:ext cx="100303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6288730" y="4090398"/>
            <a:ext cx="1544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6307964" y="4548828"/>
            <a:ext cx="2563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1, [a1]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9B0E618-D3F2-404E-BFDF-F149A2D2750D}"/>
              </a:ext>
            </a:extLst>
          </p:cNvPr>
          <p:cNvSpPr txBox="1"/>
          <p:nvPr/>
        </p:nvSpPr>
        <p:spPr>
          <a:xfrm>
            <a:off x="6327197" y="4985008"/>
            <a:ext cx="25635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2, [a2]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6309438" y="5421188"/>
            <a:ext cx="20537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F25467-DC60-407B-884B-A783C8409C6A}"/>
              </a:ext>
            </a:extLst>
          </p:cNvPr>
          <p:cNvSpPr/>
          <p:nvPr/>
        </p:nvSpPr>
        <p:spPr>
          <a:xfrm>
            <a:off x="7291507" y="2993873"/>
            <a:ext cx="412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6297460" y="5830814"/>
            <a:ext cx="1544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721031" y="5369149"/>
            <a:ext cx="349326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a1, int a2){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7C87F1-6F09-4706-BF4E-8C29D5FA03D8}"/>
              </a:ext>
            </a:extLst>
          </p:cNvPr>
          <p:cNvCxnSpPr>
            <a:cxnSpLocks/>
            <a:stCxn id="47" idx="2"/>
            <a:endCxn id="7" idx="0"/>
          </p:cNvCxnSpPr>
          <p:nvPr/>
        </p:nvCxnSpPr>
        <p:spPr>
          <a:xfrm>
            <a:off x="6873736" y="2162431"/>
            <a:ext cx="1704807" cy="533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>
            <a:extLst>
              <a:ext uri="{FF2B5EF4-FFF2-40B4-BE49-F238E27FC236}">
                <a16:creationId xmlns:a16="http://schemas.microsoft.com/office/drawing/2014/main" id="{128FCB94-4E22-427D-A20C-82B3F27DCF97}"/>
              </a:ext>
            </a:extLst>
          </p:cNvPr>
          <p:cNvSpPr/>
          <p:nvPr/>
        </p:nvSpPr>
        <p:spPr>
          <a:xfrm>
            <a:off x="8289266" y="2624204"/>
            <a:ext cx="525995" cy="4806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F974F-610B-435C-8372-CC39525EACB4}"/>
              </a:ext>
            </a:extLst>
          </p:cNvPr>
          <p:cNvSpPr txBox="1"/>
          <p:nvPr/>
        </p:nvSpPr>
        <p:spPr>
          <a:xfrm>
            <a:off x="8303467" y="2695436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body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93D4C9-420A-4DD2-A41A-50B89E16D9E5}"/>
              </a:ext>
            </a:extLst>
          </p:cNvPr>
          <p:cNvSpPr txBox="1"/>
          <p:nvPr/>
        </p:nvSpPr>
        <p:spPr>
          <a:xfrm>
            <a:off x="4741809" y="5830814"/>
            <a:ext cx="17139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L_fn_end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7A855F-48D7-4E69-A03C-A1234F291FDB}"/>
              </a:ext>
            </a:extLst>
          </p:cNvPr>
          <p:cNvSpPr/>
          <p:nvPr/>
        </p:nvSpPr>
        <p:spPr>
          <a:xfrm>
            <a:off x="5805635" y="3415886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a1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BB33E7-C681-4760-8806-90B072DEBFCF}"/>
              </a:ext>
            </a:extLst>
          </p:cNvPr>
          <p:cNvSpPr/>
          <p:nvPr/>
        </p:nvSpPr>
        <p:spPr>
          <a:xfrm>
            <a:off x="7111404" y="3420355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r>
              <a:rPr lang="en-US" sz="1600" dirty="0" err="1"/>
              <a:t>val</a:t>
            </a:r>
            <a:r>
              <a:rPr lang="en-US" sz="1600" dirty="0"/>
              <a:t>: a2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2FB6D9C-794E-4AA4-BE3D-2B0E0DD4E0FC}"/>
              </a:ext>
            </a:extLst>
          </p:cNvPr>
          <p:cNvSpPr txBox="1"/>
          <p:nvPr/>
        </p:nvSpPr>
        <p:spPr>
          <a:xfrm>
            <a:off x="721031" y="4996758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11482B5-0E59-20C5-A60C-F90A7230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7" grpId="0"/>
      <p:bldP spid="117" grpId="0"/>
      <p:bldP spid="118" grpId="0"/>
      <p:bldP spid="25" grpId="0"/>
      <p:bldP spid="31" grpId="0"/>
    </p:bldLst>
  </p:timing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ReturnStmtNodes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7" y="1375240"/>
            <a:ext cx="4603783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000" dirty="0"/>
              <a:t> (recurse into expression)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2400" dirty="0"/>
              <a:t> quad for expression </a:t>
            </a:r>
            <a:r>
              <a:rPr lang="en-US" sz="2400" dirty="0" err="1"/>
              <a:t>tmp</a:t>
            </a:r>
            <a:endParaRPr lang="en-US" sz="2400" dirty="0"/>
          </a:p>
          <a:p>
            <a:r>
              <a:rPr lang="en-US" sz="2400" dirty="0" err="1"/>
              <a:t>goto</a:t>
            </a:r>
            <a:r>
              <a:rPr lang="en-US" sz="2400" dirty="0"/>
              <a:t> for the function end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5211258" y="2800223"/>
            <a:ext cx="1305596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ReturnStmt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5316385" y="3529531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5864056" y="3201059"/>
            <a:ext cx="10994" cy="328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7C782C4-F2F4-4D9B-BEEB-602BC0A2E35F}"/>
              </a:ext>
            </a:extLst>
          </p:cNvPr>
          <p:cNvCxnSpPr>
            <a:cxnSpLocks/>
            <a:stCxn id="55" idx="2"/>
          </p:cNvCxnSpPr>
          <p:nvPr/>
        </p:nvCxnSpPr>
        <p:spPr>
          <a:xfrm flipH="1">
            <a:off x="5180740" y="3930192"/>
            <a:ext cx="694310" cy="640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02931793-2865-468F-92D8-39A0A9FF80CD}"/>
              </a:ext>
            </a:extLst>
          </p:cNvPr>
          <p:cNvCxnSpPr>
            <a:cxnSpLocks/>
            <a:stCxn id="55" idx="2"/>
          </p:cNvCxnSpPr>
          <p:nvPr/>
        </p:nvCxnSpPr>
        <p:spPr>
          <a:xfrm>
            <a:off x="5875051" y="3930192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F12DC4C-49A9-4D62-BAC2-7308095F4541}"/>
              </a:ext>
            </a:extLst>
          </p:cNvPr>
          <p:cNvSpPr/>
          <p:nvPr/>
        </p:nvSpPr>
        <p:spPr>
          <a:xfrm>
            <a:off x="5144573" y="3941953"/>
            <a:ext cx="295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5864056" y="2295928"/>
            <a:ext cx="0" cy="5042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307655" y="5014323"/>
            <a:ext cx="37529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[a] ADD64 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5326889" y="5472753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[tmp1]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957785" y="5021096"/>
            <a:ext cx="170110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a+2;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27A855F-48D7-4E69-A03C-A1234F291FDB}"/>
              </a:ext>
            </a:extLst>
          </p:cNvPr>
          <p:cNvSpPr/>
          <p:nvPr/>
        </p:nvSpPr>
        <p:spPr>
          <a:xfrm>
            <a:off x="4824560" y="4339811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/>
              <a:t>ID</a:t>
            </a:r>
          </a:p>
          <a:p>
            <a:pPr algn="ctr"/>
            <a:r>
              <a:rPr lang="en-US" sz="1600" dirty="0"/>
              <a:t>a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DDBB33E7-C681-4760-8806-90B072DEBFCF}"/>
              </a:ext>
            </a:extLst>
          </p:cNvPr>
          <p:cNvSpPr/>
          <p:nvPr/>
        </p:nvSpPr>
        <p:spPr>
          <a:xfrm>
            <a:off x="6130329" y="4344280"/>
            <a:ext cx="845455" cy="4769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 err="1"/>
              <a:t>IntLit</a:t>
            </a:r>
            <a:endParaRPr lang="en-US" sz="1600" u="sng" dirty="0"/>
          </a:p>
          <a:p>
            <a:pPr algn="ctr"/>
            <a:r>
              <a:rPr lang="en-US" sz="1600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E05392-7B86-43D9-AA07-CF52573FD31E}"/>
              </a:ext>
            </a:extLst>
          </p:cNvPr>
          <p:cNvSpPr txBox="1"/>
          <p:nvPr/>
        </p:nvSpPr>
        <p:spPr>
          <a:xfrm>
            <a:off x="933355" y="4610383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ABD352-E92B-47F9-96C8-AF374A1A210C}"/>
              </a:ext>
            </a:extLst>
          </p:cNvPr>
          <p:cNvSpPr/>
          <p:nvPr/>
        </p:nvSpPr>
        <p:spPr>
          <a:xfrm>
            <a:off x="6326197" y="395726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96697F-65CF-499D-9831-6F48DEE29D53}"/>
              </a:ext>
            </a:extLst>
          </p:cNvPr>
          <p:cNvSpPr/>
          <p:nvPr/>
        </p:nvSpPr>
        <p:spPr>
          <a:xfrm>
            <a:off x="5898950" y="3202552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805E23-41E3-47B1-9596-5993D00E7A70}"/>
              </a:ext>
            </a:extLst>
          </p:cNvPr>
          <p:cNvSpPr txBox="1"/>
          <p:nvPr/>
        </p:nvSpPr>
        <p:spPr>
          <a:xfrm>
            <a:off x="5292210" y="5919432"/>
            <a:ext cx="23936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L_fn_end</a:t>
            </a:r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EBAB198-0D3B-A8D6-BCE6-4D0E619D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5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17" grpId="0"/>
      <p:bldP spid="35" grpId="0"/>
      <p:bldP spid="37" grpId="0"/>
      <p:bldP spid="38" grpId="0"/>
    </p:bldLst>
  </p:timing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IfStmtNodes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4351179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(recurse into conditional)</a:t>
            </a:r>
          </a:p>
          <a:p>
            <a:r>
              <a:rPr lang="en-US" sz="2400" dirty="0"/>
              <a:t>An “after the body” label</a:t>
            </a:r>
          </a:p>
          <a:p>
            <a:r>
              <a:rPr lang="en-US" sz="2400" dirty="0" err="1"/>
              <a:t>ifz</a:t>
            </a:r>
            <a:r>
              <a:rPr lang="en-US" sz="2400" dirty="0"/>
              <a:t> to after the body label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400" dirty="0" err="1"/>
              <a:t>nop</a:t>
            </a:r>
            <a:r>
              <a:rPr lang="en-US" sz="2400" dirty="0"/>
              <a:t> with the new label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80074" y="1761595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IfStmt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7151994" y="2456728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(body)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6042450" y="2162432"/>
            <a:ext cx="831300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6873751" y="2162432"/>
            <a:ext cx="836909" cy="2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50" y="1295255"/>
            <a:ext cx="0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505015" y="203530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4990127" y="4141575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:= 9 LT64 [var]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4990128" y="4543997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[tmp0]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4990128" y="5008725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4343080" y="5419732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4990128" y="540315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1054322" y="5482760"/>
            <a:ext cx="19768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(9 &lt; var){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(body code)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5384215" y="2456640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LessThan</a:t>
            </a:r>
            <a:endParaRPr lang="en-US" u="sng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E8287A-8335-44EA-A96C-4511AB78A721}"/>
              </a:ext>
            </a:extLst>
          </p:cNvPr>
          <p:cNvCxnSpPr>
            <a:cxnSpLocks/>
          </p:cNvCxnSpPr>
          <p:nvPr/>
        </p:nvCxnSpPr>
        <p:spPr>
          <a:xfrm flipH="1">
            <a:off x="5288054" y="2859360"/>
            <a:ext cx="694309" cy="476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A56F28-8FEA-4FE4-B21F-E8420EA06BF9}"/>
              </a:ext>
            </a:extLst>
          </p:cNvPr>
          <p:cNvCxnSpPr>
            <a:cxnSpLocks/>
          </p:cNvCxnSpPr>
          <p:nvPr/>
        </p:nvCxnSpPr>
        <p:spPr>
          <a:xfrm>
            <a:off x="5982363" y="2859360"/>
            <a:ext cx="651171" cy="482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243FC-00C8-4B39-A23C-F40D4F5E62C3}"/>
              </a:ext>
            </a:extLst>
          </p:cNvPr>
          <p:cNvSpPr/>
          <p:nvPr/>
        </p:nvSpPr>
        <p:spPr>
          <a:xfrm>
            <a:off x="5122229" y="28520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C7D719-786D-4F32-BE93-86CB407CAFCC}"/>
              </a:ext>
            </a:extLst>
          </p:cNvPr>
          <p:cNvSpPr/>
          <p:nvPr/>
        </p:nvSpPr>
        <p:spPr>
          <a:xfrm>
            <a:off x="6540577" y="2928853"/>
            <a:ext cx="47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56FA33-D57A-4C9B-BFC7-F71E67CC90EE}"/>
              </a:ext>
            </a:extLst>
          </p:cNvPr>
          <p:cNvSpPr txBox="1"/>
          <p:nvPr/>
        </p:nvSpPr>
        <p:spPr>
          <a:xfrm>
            <a:off x="837835" y="5086196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875EFE-8630-02AF-1C75-D5A4191F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0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7" grpId="0"/>
      <p:bldP spid="117" grpId="0"/>
      <p:bldP spid="119" grpId="0"/>
      <p:bldP spid="120" grpId="0"/>
      <p:bldP spid="25" grpId="0"/>
      <p:bldP spid="29" grpId="0"/>
      <p:bldP spid="30" grpId="0"/>
    </p:bldLst>
  </p:timing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While Loops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3" y="1375240"/>
            <a:ext cx="4301694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Label for loop head</a:t>
            </a:r>
          </a:p>
          <a:p>
            <a:r>
              <a:rPr lang="en-US" sz="2400" dirty="0" err="1"/>
              <a:t>nop</a:t>
            </a:r>
            <a:r>
              <a:rPr lang="en-US" sz="2400" dirty="0"/>
              <a:t> for loop head label</a:t>
            </a:r>
          </a:p>
          <a:p>
            <a:r>
              <a:rPr lang="en-US" sz="2400" dirty="0"/>
              <a:t>(recurse into conditional)</a:t>
            </a:r>
          </a:p>
          <a:p>
            <a:r>
              <a:rPr lang="en-US" sz="2400" dirty="0" err="1"/>
              <a:t>ifz</a:t>
            </a:r>
            <a:r>
              <a:rPr lang="en-US" sz="2400" dirty="0"/>
              <a:t> to “after the body”</a:t>
            </a:r>
          </a:p>
          <a:p>
            <a:r>
              <a:rPr lang="en-US" sz="2400" dirty="0"/>
              <a:t> (recurse into body)</a:t>
            </a:r>
          </a:p>
          <a:p>
            <a:r>
              <a:rPr lang="en-US" sz="2400" dirty="0"/>
              <a:t>Jump back to head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Nothing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BD8A8181-7D5F-49CC-889A-D65D693A1EE0}"/>
              </a:ext>
            </a:extLst>
          </p:cNvPr>
          <p:cNvSpPr/>
          <p:nvPr/>
        </p:nvSpPr>
        <p:spPr>
          <a:xfrm>
            <a:off x="6204912" y="1761595"/>
            <a:ext cx="1367549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WhileLoop</a:t>
            </a:r>
            <a:endParaRPr lang="en-US" u="sng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7151994" y="2456728"/>
            <a:ext cx="1117330" cy="400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(body)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47" idx="2"/>
          </p:cNvCxnSpPr>
          <p:nvPr/>
        </p:nvCxnSpPr>
        <p:spPr>
          <a:xfrm flipH="1">
            <a:off x="6042452" y="2162432"/>
            <a:ext cx="846234" cy="269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B890374-6050-4122-9CFC-A24DE43CF573}"/>
              </a:ext>
            </a:extLst>
          </p:cNvPr>
          <p:cNvCxnSpPr>
            <a:cxnSpLocks/>
            <a:stCxn id="47" idx="2"/>
            <a:endCxn id="55" idx="0"/>
          </p:cNvCxnSpPr>
          <p:nvPr/>
        </p:nvCxnSpPr>
        <p:spPr>
          <a:xfrm>
            <a:off x="6888687" y="2162432"/>
            <a:ext cx="821973" cy="29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6873752" y="1295255"/>
            <a:ext cx="14935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5471765" y="203530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4857767" y="4146406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:= 9 LT64 [var]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49A238C-353D-4147-A94F-B49CC0BFCFEA}"/>
              </a:ext>
            </a:extLst>
          </p:cNvPr>
          <p:cNvSpPr txBox="1"/>
          <p:nvPr/>
        </p:nvSpPr>
        <p:spPr>
          <a:xfrm>
            <a:off x="4828790" y="4548828"/>
            <a:ext cx="266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[tmp0]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4C8CC98-23BE-4D89-B7C5-9E8991695EA4}"/>
              </a:ext>
            </a:extLst>
          </p:cNvPr>
          <p:cNvSpPr txBox="1"/>
          <p:nvPr/>
        </p:nvSpPr>
        <p:spPr>
          <a:xfrm>
            <a:off x="4797968" y="5013556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(body code)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A44C1F6-B6DB-4973-9968-4204E3BB59D5}"/>
              </a:ext>
            </a:extLst>
          </p:cNvPr>
          <p:cNvSpPr txBox="1"/>
          <p:nvPr/>
        </p:nvSpPr>
        <p:spPr>
          <a:xfrm>
            <a:off x="4001598" y="593995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7AFCCD-3A51-4BBF-86A7-1E02A76655E8}"/>
              </a:ext>
            </a:extLst>
          </p:cNvPr>
          <p:cNvSpPr txBox="1"/>
          <p:nvPr/>
        </p:nvSpPr>
        <p:spPr>
          <a:xfrm>
            <a:off x="4878917" y="59233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1073717" y="5797777"/>
            <a:ext cx="23903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while (9 &lt; var){</a:t>
            </a:r>
          </a:p>
          <a:p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  (body code)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5384215" y="2456640"/>
            <a:ext cx="1187352" cy="55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Cond</a:t>
            </a:r>
            <a:endParaRPr lang="en-US" dirty="0"/>
          </a:p>
          <a:p>
            <a:pPr algn="ctr"/>
            <a:r>
              <a:rPr lang="en-US" u="sng" dirty="0"/>
              <a:t>(9 &lt; var)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BE8287A-8335-44EA-A96C-4511AB78A721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5288055" y="3010650"/>
            <a:ext cx="689836" cy="325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EA56F28-8FEA-4FE4-B21F-E8420EA06BF9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977891" y="3010650"/>
            <a:ext cx="655642" cy="330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3F243FC-00C8-4B39-A23C-F40D4F5E62C3}"/>
              </a:ext>
            </a:extLst>
          </p:cNvPr>
          <p:cNvSpPr/>
          <p:nvPr/>
        </p:nvSpPr>
        <p:spPr>
          <a:xfrm>
            <a:off x="5122229" y="285207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a typeface="Cambria Math" panose="02040503050406030204" pitchFamily="18" charset="0"/>
              </a:rPr>
              <a:t>9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C7D719-786D-4F32-BE93-86CB407CAFCC}"/>
              </a:ext>
            </a:extLst>
          </p:cNvPr>
          <p:cNvSpPr/>
          <p:nvPr/>
        </p:nvSpPr>
        <p:spPr>
          <a:xfrm>
            <a:off x="6540577" y="2928853"/>
            <a:ext cx="476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261F90-02AA-4FA8-BFC6-499E9B17F636}"/>
              </a:ext>
            </a:extLst>
          </p:cNvPr>
          <p:cNvSpPr txBox="1"/>
          <p:nvPr/>
        </p:nvSpPr>
        <p:spPr>
          <a:xfrm>
            <a:off x="4898317" y="5477258"/>
            <a:ext cx="1701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L_head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69A65D-8EA5-4042-8732-3E06D959CF40}"/>
              </a:ext>
            </a:extLst>
          </p:cNvPr>
          <p:cNvSpPr txBox="1"/>
          <p:nvPr/>
        </p:nvSpPr>
        <p:spPr>
          <a:xfrm>
            <a:off x="3808668" y="3768189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L_head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4A703E-02AC-488D-821A-FAF25AA1FBCE}"/>
              </a:ext>
            </a:extLst>
          </p:cNvPr>
          <p:cNvSpPr txBox="1"/>
          <p:nvPr/>
        </p:nvSpPr>
        <p:spPr>
          <a:xfrm>
            <a:off x="992572" y="5444443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112536-697A-A292-9190-E76D771BF83C}"/>
              </a:ext>
            </a:extLst>
          </p:cNvPr>
          <p:cNvSpPr/>
          <p:nvPr/>
        </p:nvSpPr>
        <p:spPr>
          <a:xfrm>
            <a:off x="5589431" y="4803820"/>
            <a:ext cx="2538025" cy="1449549"/>
          </a:xfrm>
          <a:custGeom>
            <a:avLst/>
            <a:gdLst>
              <a:gd name="connsiteX0" fmla="*/ 1957589 w 2538025"/>
              <a:gd name="connsiteY0" fmla="*/ 0 h 1449549"/>
              <a:gd name="connsiteX1" fmla="*/ 2537138 w 2538025"/>
              <a:gd name="connsiteY1" fmla="*/ 592428 h 1449549"/>
              <a:gd name="connsiteX2" fmla="*/ 1841679 w 2538025"/>
              <a:gd name="connsiteY2" fmla="*/ 1378039 h 1449549"/>
              <a:gd name="connsiteX3" fmla="*/ 0 w 2538025"/>
              <a:gd name="connsiteY3" fmla="*/ 1365160 h 144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025" h="1449549">
                <a:moveTo>
                  <a:pt x="1957589" y="0"/>
                </a:moveTo>
                <a:cubicBezTo>
                  <a:pt x="2257022" y="181377"/>
                  <a:pt x="2556456" y="362755"/>
                  <a:pt x="2537138" y="592428"/>
                </a:cubicBezTo>
                <a:cubicBezTo>
                  <a:pt x="2517820" y="822101"/>
                  <a:pt x="2264535" y="1249250"/>
                  <a:pt x="1841679" y="1378039"/>
                </a:cubicBezTo>
                <a:cubicBezTo>
                  <a:pt x="1418823" y="1506828"/>
                  <a:pt x="709411" y="1435994"/>
                  <a:pt x="0" y="136516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7FBA49-B4ED-F6EA-394A-0D3E45DF1ED3}"/>
              </a:ext>
            </a:extLst>
          </p:cNvPr>
          <p:cNvGrpSpPr/>
          <p:nvPr/>
        </p:nvGrpSpPr>
        <p:grpSpPr>
          <a:xfrm>
            <a:off x="3209671" y="4063285"/>
            <a:ext cx="1632785" cy="1596980"/>
            <a:chOff x="3209671" y="4063285"/>
            <a:chExt cx="1632785" cy="159698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892AF8-8709-604B-F032-999548D65F41}"/>
                </a:ext>
              </a:extLst>
            </p:cNvPr>
            <p:cNvSpPr/>
            <p:nvPr/>
          </p:nvSpPr>
          <p:spPr>
            <a:xfrm>
              <a:off x="3209671" y="4063285"/>
              <a:ext cx="1632785" cy="1596980"/>
            </a:xfrm>
            <a:custGeom>
              <a:avLst/>
              <a:gdLst>
                <a:gd name="connsiteX0" fmla="*/ 1632785 w 1632785"/>
                <a:gd name="connsiteY0" fmla="*/ 1596980 h 1596980"/>
                <a:gd name="connsiteX1" fmla="*/ 42244 w 1632785"/>
                <a:gd name="connsiteY1" fmla="*/ 914400 h 1596980"/>
                <a:gd name="connsiteX2" fmla="*/ 615354 w 1632785"/>
                <a:gd name="connsiteY2" fmla="*/ 0 h 159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32785" h="1596980">
                  <a:moveTo>
                    <a:pt x="1632785" y="1596980"/>
                  </a:moveTo>
                  <a:cubicBezTo>
                    <a:pt x="922300" y="1388771"/>
                    <a:pt x="211816" y="1180563"/>
                    <a:pt x="42244" y="914400"/>
                  </a:cubicBezTo>
                  <a:cubicBezTo>
                    <a:pt x="-127328" y="648237"/>
                    <a:pt x="244013" y="324118"/>
                    <a:pt x="615354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E0E5081-2941-1F55-C3EA-60C9D4B7811F}"/>
                </a:ext>
              </a:extLst>
            </p:cNvPr>
            <p:cNvSpPr txBox="1"/>
            <p:nvPr/>
          </p:nvSpPr>
          <p:spPr>
            <a:xfrm>
              <a:off x="3264829" y="4644224"/>
              <a:ext cx="9409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(repeat)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296218F-1457-7484-6185-E8DACFBF9BB6}"/>
              </a:ext>
            </a:extLst>
          </p:cNvPr>
          <p:cNvSpPr txBox="1"/>
          <p:nvPr/>
        </p:nvSpPr>
        <p:spPr>
          <a:xfrm>
            <a:off x="8166295" y="512578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skip body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C6AB4074-6373-0B5E-2645-D8FBCCF7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06564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Translating Index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82" y="1375240"/>
            <a:ext cx="3712715" cy="26718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Generate: </a:t>
            </a:r>
          </a:p>
          <a:p>
            <a:r>
              <a:rPr lang="en-US" sz="2400" dirty="0"/>
              <a:t>Assign </a:t>
            </a:r>
            <a:r>
              <a:rPr lang="en-US" sz="2400" i="1" dirty="0"/>
              <a:t>address </a:t>
            </a:r>
            <a:r>
              <a:rPr lang="en-US" sz="2400" dirty="0"/>
              <a:t>of expression to a new temp</a:t>
            </a:r>
          </a:p>
          <a:p>
            <a:pPr marL="0" indent="0">
              <a:buNone/>
            </a:pPr>
            <a:r>
              <a:rPr lang="en-US" sz="2400" b="1" dirty="0"/>
              <a:t>Propagate:</a:t>
            </a:r>
          </a:p>
          <a:p>
            <a:r>
              <a:rPr lang="en-US" sz="2400" dirty="0"/>
              <a:t>New temp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E1B022B-E269-4BEB-8AB7-7C2FEB5668BF}"/>
              </a:ext>
            </a:extLst>
          </p:cNvPr>
          <p:cNvSpPr/>
          <p:nvPr/>
        </p:nvSpPr>
        <p:spPr>
          <a:xfrm>
            <a:off x="6555615" y="3535384"/>
            <a:ext cx="1117330" cy="553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b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9732049-9F02-44AF-86DC-333CCDAB1265}"/>
              </a:ext>
            </a:extLst>
          </p:cNvPr>
          <p:cNvCxnSpPr>
            <a:cxnSpLocks/>
            <a:stCxn id="20" idx="2"/>
            <a:endCxn id="26" idx="0"/>
          </p:cNvCxnSpPr>
          <p:nvPr/>
        </p:nvCxnSpPr>
        <p:spPr>
          <a:xfrm flipH="1">
            <a:off x="5236843" y="3192576"/>
            <a:ext cx="1001291" cy="29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D08F8-9D9B-4279-A3DD-4622778DEEA1}"/>
              </a:ext>
            </a:extLst>
          </p:cNvPr>
          <p:cNvCxnSpPr>
            <a:cxnSpLocks/>
            <a:stCxn id="20" idx="2"/>
            <a:endCxn id="55" idx="0"/>
          </p:cNvCxnSpPr>
          <p:nvPr/>
        </p:nvCxnSpPr>
        <p:spPr>
          <a:xfrm>
            <a:off x="6238134" y="3192576"/>
            <a:ext cx="876146" cy="34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B6B64C8A-092A-4148-AB25-4433369B0481}"/>
              </a:ext>
            </a:extLst>
          </p:cNvPr>
          <p:cNvSpPr/>
          <p:nvPr/>
        </p:nvSpPr>
        <p:spPr>
          <a:xfrm>
            <a:off x="6213213" y="234079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BD29E9-FFE2-431E-8A9D-022ECDE5E2C9}"/>
              </a:ext>
            </a:extLst>
          </p:cNvPr>
          <p:cNvSpPr txBox="1"/>
          <p:nvPr/>
        </p:nvSpPr>
        <p:spPr>
          <a:xfrm>
            <a:off x="5328972" y="5535264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[b]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tmp2  := r @ 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EDC20-C0C1-4FA2-99D3-D4302C201920}"/>
              </a:ext>
            </a:extLst>
          </p:cNvPr>
          <p:cNvSpPr txBox="1"/>
          <p:nvPr/>
        </p:nvSpPr>
        <p:spPr>
          <a:xfrm>
            <a:off x="630727" y="4576793"/>
            <a:ext cx="1713931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record R{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int a;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R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70A588-070B-4362-AC21-313FE1FEC029}"/>
              </a:ext>
            </a:extLst>
          </p:cNvPr>
          <p:cNvSpPr/>
          <p:nvPr/>
        </p:nvSpPr>
        <p:spPr>
          <a:xfrm>
            <a:off x="4643167" y="3486785"/>
            <a:ext cx="1187352" cy="55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ID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C25A8EB-C1E2-43D6-9784-4BB02AC76D57}"/>
              </a:ext>
            </a:extLst>
          </p:cNvPr>
          <p:cNvSpPr/>
          <p:nvPr/>
        </p:nvSpPr>
        <p:spPr>
          <a:xfrm>
            <a:off x="5554359" y="2791740"/>
            <a:ext cx="1367549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IndexExp</a:t>
            </a:r>
            <a:endParaRPr lang="en-US" u="sng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F7D9F2-F6BA-4D4B-8A50-EC00659C14CB}"/>
              </a:ext>
            </a:extLst>
          </p:cNvPr>
          <p:cNvSpPr txBox="1"/>
          <p:nvPr/>
        </p:nvSpPr>
        <p:spPr>
          <a:xfrm>
            <a:off x="619121" y="4207461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2A8A5D-D3EE-43F6-A563-B90CE23DE4D4}"/>
              </a:ext>
            </a:extLst>
          </p:cNvPr>
          <p:cNvSpPr txBox="1"/>
          <p:nvPr/>
        </p:nvSpPr>
        <p:spPr>
          <a:xfrm>
            <a:off x="4784271" y="2227686"/>
            <a:ext cx="1309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 snippet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C971CC-3339-4052-B235-9DC144CCD120}"/>
              </a:ext>
            </a:extLst>
          </p:cNvPr>
          <p:cNvSpPr txBox="1"/>
          <p:nvPr/>
        </p:nvSpPr>
        <p:spPr>
          <a:xfrm>
            <a:off x="4791589" y="5202022"/>
            <a:ext cx="1324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snippet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9E4896D-356C-4E9D-B881-0C99E80ECBD8}"/>
              </a:ext>
            </a:extLst>
          </p:cNvPr>
          <p:cNvSpPr/>
          <p:nvPr/>
        </p:nvSpPr>
        <p:spPr>
          <a:xfrm>
            <a:off x="6971478" y="3111567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tmp1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E59DC9-9FE3-4E5F-94B4-EEE30C2D4DEE}"/>
              </a:ext>
            </a:extLst>
          </p:cNvPr>
          <p:cNvCxnSpPr>
            <a:cxnSpLocks/>
          </p:cNvCxnSpPr>
          <p:nvPr/>
        </p:nvCxnSpPr>
        <p:spPr>
          <a:xfrm>
            <a:off x="6223198" y="2309472"/>
            <a:ext cx="14935" cy="466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1C6BEC4-A343-A06D-0F33-2DAE1E87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47453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Example Nodes:</a:t>
            </a:r>
          </a:p>
          <a:p>
            <a:r>
              <a:rPr lang="en-US" dirty="0"/>
              <a:t>Node to quad translations</a:t>
            </a:r>
          </a:p>
          <a:p>
            <a:pPr marL="0" indent="0">
              <a:buNone/>
            </a:pPr>
            <a:r>
              <a:rPr lang="en-US" b="1" dirty="0"/>
              <a:t>Implementation details:</a:t>
            </a:r>
            <a:endParaRPr lang="en-US" dirty="0"/>
          </a:p>
          <a:p>
            <a:r>
              <a:rPr lang="en-US" dirty="0"/>
              <a:t>Operations and operators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4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78" y="3762401"/>
            <a:ext cx="6075178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57BD0-D15B-6D43-E40D-2B91B187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626" y="3406166"/>
            <a:ext cx="1354590" cy="2195513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F8F70EC-529B-F33B-D80C-59494C2D9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60003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Data Structures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3AC: Implementation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848" y="1825626"/>
            <a:ext cx="8318310" cy="1827509"/>
          </a:xfrm>
        </p:spPr>
        <p:txBody>
          <a:bodyPr/>
          <a:lstStyle/>
          <a:p>
            <a:r>
              <a:rPr lang="en-US" dirty="0"/>
              <a:t>One class per 3AC node type</a:t>
            </a:r>
          </a:p>
          <a:p>
            <a:pPr lvl="1"/>
            <a:r>
              <a:rPr lang="en-US" dirty="0"/>
              <a:t>Often referred to as “Quads” – has at most 4 fields (+ label)</a:t>
            </a:r>
          </a:p>
          <a:p>
            <a:pPr lvl="1"/>
            <a:r>
              <a:rPr lang="en-US" dirty="0"/>
              <a:t>Each procedure maintains a list of its quads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5FC09-5631-4E24-84CD-9ECFB5EFA79C}"/>
              </a:ext>
            </a:extLst>
          </p:cNvPr>
          <p:cNvGrpSpPr/>
          <p:nvPr/>
        </p:nvGrpSpPr>
        <p:grpSpPr>
          <a:xfrm>
            <a:off x="6740462" y="3712157"/>
            <a:ext cx="3411940" cy="939333"/>
            <a:chOff x="3377822" y="3998884"/>
            <a:chExt cx="3411940" cy="9393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3581A9-9C37-4013-93C8-099638B2EFE1}"/>
                </a:ext>
              </a:extLst>
            </p:cNvPr>
            <p:cNvSpPr/>
            <p:nvPr/>
          </p:nvSpPr>
          <p:spPr>
            <a:xfrm>
              <a:off x="4060210" y="4372770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tmp1</a:t>
              </a:r>
            </a:p>
            <a:p>
              <a:pPr algn="ctr"/>
              <a:r>
                <a:rPr lang="en-US" dirty="0" err="1"/>
                <a:t>val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432014-5E69-48A2-9415-8A4E035276D9}"/>
                </a:ext>
              </a:extLst>
            </p:cNvPr>
            <p:cNvSpPr/>
            <p:nvPr/>
          </p:nvSpPr>
          <p:spPr>
            <a:xfrm>
              <a:off x="4742599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  <a:p>
              <a:pPr algn="ctr"/>
              <a:r>
                <a:rPr lang="en-US" dirty="0" err="1"/>
                <a:t>val</a:t>
              </a:r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CCA83F-E88E-429C-BB79-98C294EF2E57}"/>
                </a:ext>
              </a:extLst>
            </p:cNvPr>
            <p:cNvSpPr/>
            <p:nvPr/>
          </p:nvSpPr>
          <p:spPr>
            <a:xfrm>
              <a:off x="3377822" y="4379592"/>
              <a:ext cx="682388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A28D46-AAB4-4ADB-920A-1121A9E24DC7}"/>
                </a:ext>
              </a:extLst>
            </p:cNvPr>
            <p:cNvSpPr/>
            <p:nvPr/>
          </p:nvSpPr>
          <p:spPr>
            <a:xfrm>
              <a:off x="5424986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-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EDF10-C7AA-49AE-A1BE-39FA81671E11}"/>
                </a:ext>
              </a:extLst>
            </p:cNvPr>
            <p:cNvSpPr/>
            <p:nvPr/>
          </p:nvSpPr>
          <p:spPr>
            <a:xfrm>
              <a:off x="6107374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r>
                <a:rPr lang="en-US" dirty="0"/>
                <a:t>literal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167B07-4555-4340-8A71-D68351F01F90}"/>
                </a:ext>
              </a:extLst>
            </p:cNvPr>
            <p:cNvSpPr txBox="1"/>
            <p:nvPr/>
          </p:nvSpPr>
          <p:spPr>
            <a:xfrm>
              <a:off x="4223982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CBD640-596D-4433-91EA-D3DFE6AA18AB}"/>
                </a:ext>
              </a:extLst>
            </p:cNvPr>
            <p:cNvSpPr txBox="1"/>
            <p:nvPr/>
          </p:nvSpPr>
          <p:spPr>
            <a:xfrm>
              <a:off x="477320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3752B8-B8B6-4D30-B771-919B50E717A4}"/>
                </a:ext>
              </a:extLst>
            </p:cNvPr>
            <p:cNvSpPr txBox="1"/>
            <p:nvPr/>
          </p:nvSpPr>
          <p:spPr>
            <a:xfrm>
              <a:off x="5499842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CEB3FA-40C1-4E55-8394-076827A30CC8}"/>
                </a:ext>
              </a:extLst>
            </p:cNvPr>
            <p:cNvSpPr txBox="1"/>
            <p:nvPr/>
          </p:nvSpPr>
          <p:spPr>
            <a:xfrm>
              <a:off x="618554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9D52B9-2A6F-4EE3-B0F4-0C6C283EDF7B}"/>
                </a:ext>
              </a:extLst>
            </p:cNvPr>
            <p:cNvSpPr txBox="1"/>
            <p:nvPr/>
          </p:nvSpPr>
          <p:spPr>
            <a:xfrm>
              <a:off x="3482450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792BF70-533F-F319-CE24-088E8FE9590D}"/>
              </a:ext>
            </a:extLst>
          </p:cNvPr>
          <p:cNvSpPr txBox="1"/>
          <p:nvPr/>
        </p:nvSpPr>
        <p:spPr>
          <a:xfrm>
            <a:off x="1138321" y="4144619"/>
            <a:ext cx="44326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L1: [tmp1] := [a] SUB64 2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99C1D00-9DDE-CA2F-05EA-315A4605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0639"/>
      </p:ext>
    </p:extLst>
  </p:cSld>
  <p:clrMapOvr>
    <a:masterClrMapping/>
  </p:clrMapOvr>
</p:sld>
</file>

<file path=ppt/slides/slide29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F34587-31CD-4D0E-9163-F30D2924C4C4}"/>
              </a:ext>
            </a:extLst>
          </p:cNvPr>
          <p:cNvSpPr/>
          <p:nvPr/>
        </p:nvSpPr>
        <p:spPr>
          <a:xfrm>
            <a:off x="3536656" y="2691718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/>
              <p:nvPr/>
            </p:nvSpPr>
            <p:spPr>
              <a:xfrm>
                <a:off x="3023661" y="3291455"/>
                <a:ext cx="644857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661" y="3291455"/>
                <a:ext cx="644857" cy="760331"/>
              </a:xfrm>
              <a:prstGeom prst="roundRect">
                <a:avLst/>
              </a:prstGeom>
              <a:blipFill>
                <a:blip r:embed="rId3"/>
                <a:stretch>
                  <a:fillRect l="-12963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F34BD-1903-4646-BAFB-FFB30A39E1DE}"/>
              </a:ext>
            </a:extLst>
          </p:cNvPr>
          <p:cNvSpPr/>
          <p:nvPr/>
        </p:nvSpPr>
        <p:spPr>
          <a:xfrm>
            <a:off x="4075535" y="3834968"/>
            <a:ext cx="588143" cy="556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BF88A8-20F4-49E9-AD66-BE1844F6156C}"/>
              </a:ext>
            </a:extLst>
          </p:cNvPr>
          <p:cNvSpPr/>
          <p:nvPr/>
        </p:nvSpPr>
        <p:spPr>
          <a:xfrm>
            <a:off x="5150732" y="3910088"/>
            <a:ext cx="771099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F79086-18C6-421B-A7F0-7ED1D6C319C5}"/>
              </a:ext>
            </a:extLst>
          </p:cNvPr>
          <p:cNvSpPr/>
          <p:nvPr/>
        </p:nvSpPr>
        <p:spPr>
          <a:xfrm>
            <a:off x="4505875" y="3326593"/>
            <a:ext cx="771099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F0F12-827F-49C1-B70D-E971A06298F4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flipH="1">
            <a:off x="3346090" y="3092554"/>
            <a:ext cx="784243" cy="1989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BBAFC0-A2A6-4B05-895F-D04746558E2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4130332" y="3092555"/>
            <a:ext cx="761092" cy="23403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AEC91-6F36-44C4-9C97-9E8914E7ABE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4891425" y="3691719"/>
            <a:ext cx="644857" cy="21836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C2F75-183C-4FB3-BC14-940EB2BA2889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4369606" y="3691720"/>
            <a:ext cx="521818" cy="14324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4C21F2-6D13-4801-A82C-C040ACBF6D5A}"/>
              </a:ext>
            </a:extLst>
          </p:cNvPr>
          <p:cNvSpPr/>
          <p:nvPr/>
        </p:nvSpPr>
        <p:spPr>
          <a:xfrm>
            <a:off x="3483061" y="2088774"/>
            <a:ext cx="1280615" cy="39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AssignStmt</a:t>
            </a:r>
            <a:endParaRPr lang="en-US" u="sng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19C40E-B189-4161-90A4-2A0FB45A7F0D}"/>
              </a:ext>
            </a:extLst>
          </p:cNvPr>
          <p:cNvCxnSpPr>
            <a:cxnSpLocks/>
            <a:stCxn id="23" idx="2"/>
            <a:endCxn id="2" idx="0"/>
          </p:cNvCxnSpPr>
          <p:nvPr/>
        </p:nvCxnSpPr>
        <p:spPr>
          <a:xfrm>
            <a:off x="4123368" y="2479460"/>
            <a:ext cx="6964" cy="21225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526C4A-2E78-4BC4-BBBA-8ADA1E3C9C2D}"/>
              </a:ext>
            </a:extLst>
          </p:cNvPr>
          <p:cNvCxnSpPr>
            <a:cxnSpLocks/>
            <a:stCxn id="8" idx="2"/>
            <a:endCxn id="92" idx="0"/>
          </p:cNvCxnSpPr>
          <p:nvPr/>
        </p:nvCxnSpPr>
        <p:spPr>
          <a:xfrm flipH="1">
            <a:off x="5065203" y="4275212"/>
            <a:ext cx="471079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5CE806-5195-4EED-9ED4-7ED50778AAE4}"/>
              </a:ext>
            </a:extLst>
          </p:cNvPr>
          <p:cNvCxnSpPr>
            <a:cxnSpLocks/>
            <a:stCxn id="8" idx="2"/>
            <a:endCxn id="97" idx="0"/>
          </p:cNvCxnSpPr>
          <p:nvPr/>
        </p:nvCxnSpPr>
        <p:spPr>
          <a:xfrm>
            <a:off x="5536281" y="4275212"/>
            <a:ext cx="402254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6B91D7-5189-4FFF-B18C-AA760C08B049}"/>
              </a:ext>
            </a:extLst>
          </p:cNvPr>
          <p:cNvCxnSpPr>
            <a:cxnSpLocks/>
            <a:stCxn id="92" idx="1"/>
          </p:cNvCxnSpPr>
          <p:nvPr/>
        </p:nvCxnSpPr>
        <p:spPr>
          <a:xfrm flipH="1">
            <a:off x="3293130" y="4973034"/>
            <a:ext cx="1430878" cy="6929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0518BA-6046-4E5A-936E-00E24A3B4276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085653" y="4051786"/>
            <a:ext cx="260437" cy="16141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/>
              <p:nvPr/>
            </p:nvSpPr>
            <p:spPr>
              <a:xfrm>
                <a:off x="4724008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008" y="4592869"/>
                <a:ext cx="682388" cy="760331"/>
              </a:xfrm>
              <a:prstGeom prst="roundRect">
                <a:avLst/>
              </a:prstGeom>
              <a:blipFill>
                <a:blip r:embed="rId4"/>
                <a:stretch>
                  <a:fillRect l="-12281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/>
              <p:nvPr/>
            </p:nvSpPr>
            <p:spPr>
              <a:xfrm>
                <a:off x="5597341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v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xmlns:a="http://schemas.openxmlformats.org/drawingml/2006/main"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341" y="4592869"/>
                <a:ext cx="682388" cy="760331"/>
              </a:xfrm>
              <a:prstGeom prst="roundRect">
                <a:avLst/>
              </a:prstGeom>
              <a:blipFill>
                <a:blip r:embed="rId5"/>
                <a:stretch>
                  <a:fillRect l="-12281" t="-5512" r="-877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6559207" y="2117858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4943" t="-6452" r="-13793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7007A2E-011B-43A5-8F7D-1EEEF7706309}"/>
              </a:ext>
            </a:extLst>
          </p:cNvPr>
          <p:cNvSpPr/>
          <p:nvPr/>
        </p:nvSpPr>
        <p:spPr>
          <a:xfrm>
            <a:off x="2417507" y="5684119"/>
            <a:ext cx="1218454" cy="11191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a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4905C5D7-D2E1-44D4-B2EF-668FFDC5DCC4}"/>
              </a:ext>
            </a:extLst>
          </p:cNvPr>
          <p:cNvSpPr/>
          <p:nvPr/>
        </p:nvSpPr>
        <p:spPr>
          <a:xfrm>
            <a:off x="3912909" y="5716561"/>
            <a:ext cx="1155140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/>
              <p:nvPr/>
            </p:nvSpPr>
            <p:spPr>
              <a:xfrm>
                <a:off x="2210742" y="5675407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42" y="5675407"/>
                <a:ext cx="392912" cy="380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/>
              <p:nvPr/>
            </p:nvSpPr>
            <p:spPr>
              <a:xfrm>
                <a:off x="3689675" y="568950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675" y="5689505"/>
                <a:ext cx="392912" cy="380858"/>
              </a:xfrm>
              <a:prstGeom prst="ellipse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F3A6A5FA-ABFF-44D0-A9D4-25C36123F3A5}"/>
              </a:ext>
            </a:extLst>
          </p:cNvPr>
          <p:cNvSpPr/>
          <p:nvPr/>
        </p:nvSpPr>
        <p:spPr>
          <a:xfrm>
            <a:off x="5416933" y="5704957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/>
              <p:nvPr/>
            </p:nvSpPr>
            <p:spPr>
              <a:xfrm>
                <a:off x="5234667" y="570453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67" y="5704535"/>
                <a:ext cx="392912" cy="380858"/>
              </a:xfrm>
              <a:prstGeom prst="ellipse">
                <a:avLst/>
              </a:prstGeom>
              <a:blipFill>
                <a:blip r:embed="rId11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739BD29-D0FF-495F-B1E8-DC35256EE85F}"/>
              </a:ext>
            </a:extLst>
          </p:cNvPr>
          <p:cNvSpPr/>
          <p:nvPr/>
        </p:nvSpPr>
        <p:spPr>
          <a:xfrm>
            <a:off x="7003358" y="5684118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/>
              <p:nvPr/>
            </p:nvSpPr>
            <p:spPr>
              <a:xfrm>
                <a:off x="6838847" y="5665940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847" y="5665940"/>
                <a:ext cx="392912" cy="380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59895" y="2180142"/>
            <a:ext cx="203613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7 + (a – v)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6559207" y="3140435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3"/>
                  <a:stretch>
                    <a:fillRect l="-14943" t="-6383" r="-13793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14"/>
                  <a:stretch>
                    <a:fillRect l="-13793" t="-4255" r="-14943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6559207" y="3782304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5"/>
                  <a:stretch>
                    <a:fillRect l="-2299" t="-6383" r="-2299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4="http://schemas.microsoft.com/office/powerpoint/2010/main" xmlns:a16="http://schemas.microsoft.com/office/drawing/2014/main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16"/>
                  <a:stretch>
                    <a:fillRect l="-15116" t="-3191" r="-15116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ASG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FA42026-DA7D-4B09-9D60-9F627311F243}"/>
              </a:ext>
            </a:extLst>
          </p:cNvPr>
          <p:cNvCxnSpPr>
            <a:cxnSpLocks/>
            <a:stCxn id="97" idx="2"/>
            <a:endCxn id="134" idx="0"/>
          </p:cNvCxnSpPr>
          <p:nvPr/>
        </p:nvCxnSpPr>
        <p:spPr>
          <a:xfrm flipH="1">
            <a:off x="4490479" y="5353199"/>
            <a:ext cx="1448056" cy="3633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014329C-769E-45F6-AA42-B96ACD6CE75D}"/>
              </a:ext>
            </a:extLst>
          </p:cNvPr>
          <p:cNvSpPr txBox="1"/>
          <p:nvPr/>
        </p:nvSpPr>
        <p:spPr>
          <a:xfrm>
            <a:off x="36919" y="1777461"/>
            <a:ext cx="172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/>
              <a:t>src</a:t>
            </a:r>
            <a:r>
              <a:rPr lang="en-US" b="1" u="sng" dirty="0"/>
              <a:t> code snippet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0C257C-31AF-4C8E-A387-6D43721A968E}"/>
                  </a:ext>
                </a:extLst>
              </p:cNvPr>
              <p:cNvSpPr/>
              <p:nvPr/>
            </p:nvSpPr>
            <p:spPr>
              <a:xfrm>
                <a:off x="3141339" y="2892136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60C257C-31AF-4C8E-A387-6D43721A96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39" y="2892136"/>
                <a:ext cx="38241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0510EE86-3A9B-4930-8DD0-24B7C3ABCC17}"/>
              </a:ext>
            </a:extLst>
          </p:cNvPr>
          <p:cNvSpPr/>
          <p:nvPr/>
        </p:nvSpPr>
        <p:spPr>
          <a:xfrm>
            <a:off x="3642817" y="3495585"/>
            <a:ext cx="918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LIT64: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E27291-648C-43BC-A227-998D2C925368}"/>
                  </a:ext>
                </a:extLst>
              </p:cNvPr>
              <p:cNvSpPr/>
              <p:nvPr/>
            </p:nvSpPr>
            <p:spPr>
              <a:xfrm>
                <a:off x="4868009" y="4192861"/>
                <a:ext cx="382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AE27291-648C-43BC-A227-998D2C925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09" y="4192861"/>
                <a:ext cx="3824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64FF48-447A-4989-9EB9-057673753465}"/>
                  </a:ext>
                </a:extLst>
              </p:cNvPr>
              <p:cNvSpPr/>
              <p:nvPr/>
            </p:nvSpPr>
            <p:spPr>
              <a:xfrm>
                <a:off x="5836803" y="4176838"/>
                <a:ext cx="3840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xmlns:a="http://schemas.openxmlformats.org/drawingml/2006/main"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:p14="http://schemas.microsoft.com/office/powerpoint/2010/main" xmlns:a16="http://schemas.microsoft.com/office/drawing/2014/main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64FF48-447A-4989-9EB9-057673753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803" y="4176838"/>
                <a:ext cx="384016" cy="369332"/>
              </a:xfrm>
              <a:prstGeom prst="rect">
                <a:avLst/>
              </a:prstGeom>
              <a:blipFill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429FA224-82A4-47F3-B6DD-C75FD367AECF}"/>
              </a:ext>
            </a:extLst>
          </p:cNvPr>
          <p:cNvSpPr txBox="1"/>
          <p:nvPr/>
        </p:nvSpPr>
        <p:spPr>
          <a:xfrm>
            <a:off x="6292790" y="167103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Quads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97C280F-F25D-41DD-AC66-468B09832D07}"/>
              </a:ext>
            </a:extLst>
          </p:cNvPr>
          <p:cNvSpPr txBox="1"/>
          <p:nvPr/>
        </p:nvSpPr>
        <p:spPr>
          <a:xfrm>
            <a:off x="2671170" y="1793546"/>
            <a:ext cx="544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AST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3F8015A-1B87-47AF-A823-D40955D49A36}"/>
              </a:ext>
            </a:extLst>
          </p:cNvPr>
          <p:cNvSpPr/>
          <p:nvPr/>
        </p:nvSpPr>
        <p:spPr>
          <a:xfrm>
            <a:off x="5150732" y="3902854"/>
            <a:ext cx="771099" cy="3651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B195AE1-A3C7-4EB6-981E-1729766307A0}"/>
              </a:ext>
            </a:extLst>
          </p:cNvPr>
          <p:cNvSpPr/>
          <p:nvPr/>
        </p:nvSpPr>
        <p:spPr>
          <a:xfrm>
            <a:off x="4505875" y="3315387"/>
            <a:ext cx="771099" cy="36512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9C92F34-B2EC-458A-8990-E558EED707A5}"/>
              </a:ext>
            </a:extLst>
          </p:cNvPr>
          <p:cNvSpPr/>
          <p:nvPr/>
        </p:nvSpPr>
        <p:spPr>
          <a:xfrm>
            <a:off x="3536656" y="2681656"/>
            <a:ext cx="1187352" cy="400836"/>
          </a:xfrm>
          <a:prstGeom prst="roundRect">
            <a:avLst/>
          </a:prstGeom>
          <a:solidFill>
            <a:srgbClr val="B686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7FBD307-C0B9-C118-B257-40C35A76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9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</p:bldLst>
  </p:timing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0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Intermediate Representations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Intermediate Representations</a:t>
            </a:r>
          </a:p>
          <a:p>
            <a:pPr marL="0" indent="0">
              <a:buNone/>
            </a:pPr>
            <a:r>
              <a:rPr lang="en-US" b="1" dirty="0"/>
              <a:t>3AC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6C012B-927E-47C6-8E53-35E2BE04B429}"/>
              </a:ext>
            </a:extLst>
          </p:cNvPr>
          <p:cNvSpPr/>
          <p:nvPr/>
        </p:nvSpPr>
        <p:spPr>
          <a:xfrm>
            <a:off x="1083817" y="3493828"/>
            <a:ext cx="4940490" cy="26613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What you should know:</a:t>
            </a:r>
          </a:p>
          <a:p>
            <a:pPr algn="ctr"/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Rational of intermediate representations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basic idea of 3AC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The instruction set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What each instruction more-or-less does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D5E40B-6628-4254-B6EA-197D61296412}"/>
              </a:ext>
            </a:extLst>
          </p:cNvPr>
          <p:cNvSpPr txBox="1"/>
          <p:nvPr/>
        </p:nvSpPr>
        <p:spPr>
          <a:xfrm>
            <a:off x="7635566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C3A04-C306-4607-CE41-0C3ADAFA3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494" y="3406166"/>
            <a:ext cx="1354590" cy="2195513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D53D34D-E523-0D08-80DA-F58707A00E31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16="http://schemas.microsoft.com/office/drawing/2014/main" xmlns:mc="http://schemas.openxmlformats.org/markup-compatibility/2006" xmlns:a14="http://schemas.microsoft.com/office/drawing/2010/main" xmlns:p159="http://schemas.microsoft.com/office/powerpoint/2015/09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6082957" y="2117858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3"/>
                  <a:stretch>
                    <a:fillRect l="-15116" t="-6452" r="-15116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4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5"/>
                  <a:stretch>
                    <a:fillRect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6082957" y="3140435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5116" t="-6383" r="-15116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 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tmp1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l="-13793" t="-4255" r="-14943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6082957" y="3782304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xmlns:a="http://schemas.openxmlformats.org/drawingml/2006/main"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xmlns:a="http://schemas.openxmlformats.org/drawingml/2006/main"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l="-2326" t="-6383" r="-3488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solidFill>
                  <a:srgbClr val="B686DA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tmp2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xmlns:a="http://schemas.openxmlformats.org/drawingml/2006/main"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:p159="http://schemas.microsoft.com/office/powerpoint/2015/09/main" xmlns:p14="http://schemas.microsoft.com/office/powerpoint/2010/main" xmlns:a16="http://schemas.microsoft.com/office/drawing/2014/main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9"/>
                  <a:stretch>
                    <a:fillRect l="-13793" t="-3191" r="-14943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ASG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  <a:solidFill>
              <a:srgbClr val="B686DA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429FA224-82A4-47F3-B6DD-C75FD367AECF}"/>
              </a:ext>
            </a:extLst>
          </p:cNvPr>
          <p:cNvSpPr txBox="1"/>
          <p:nvPr/>
        </p:nvSpPr>
        <p:spPr>
          <a:xfrm>
            <a:off x="5816540" y="1671031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Quads</a:t>
            </a:r>
          </a:p>
        </p:txBody>
      </p:sp>
      <p:sp>
        <p:nvSpPr>
          <p:cNvPr id="71" name="Content Placeholder 1">
            <a:extLst>
              <a:ext uri="{FF2B5EF4-FFF2-40B4-BE49-F238E27FC236}">
                <a16:creationId xmlns:a16="http://schemas.microsoft.com/office/drawing/2014/main" id="{8576C2C4-CDE0-41C1-BAD3-2BF740E0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44941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At this point, we can discard the AST</a:t>
            </a:r>
          </a:p>
          <a:p>
            <a:r>
              <a:rPr lang="en-US" dirty="0"/>
              <a:t>New data structures for the 3AC representation:</a:t>
            </a:r>
          </a:p>
          <a:p>
            <a:pPr lvl="1"/>
            <a:r>
              <a:rPr lang="en-US" dirty="0"/>
              <a:t>Quad class (with subclasses for each quad type)</a:t>
            </a:r>
          </a:p>
          <a:p>
            <a:pPr lvl="1"/>
            <a:r>
              <a:rPr lang="en-US" dirty="0"/>
              <a:t>Procedure class</a:t>
            </a:r>
          </a:p>
          <a:p>
            <a:pPr lvl="2"/>
            <a:r>
              <a:rPr lang="en-US" dirty="0"/>
              <a:t>Contains list of quads</a:t>
            </a:r>
          </a:p>
          <a:p>
            <a:pPr lvl="1"/>
            <a:r>
              <a:rPr lang="en-US" dirty="0"/>
              <a:t>Operand abstraction (symbols)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266EF42-FA2F-45C7-8AA6-674669D0B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3B2BB41-9E16-48AC-B215-3C8E40F3D8A8}"/>
              </a:ext>
            </a:extLst>
          </p:cNvPr>
          <p:cNvSpPr/>
          <p:nvPr/>
        </p:nvSpPr>
        <p:spPr>
          <a:xfrm>
            <a:off x="5742264" y="4376457"/>
            <a:ext cx="2989384" cy="12758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US" dirty="0" err="1"/>
              <a:t>tgt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F74D72-22A5-47DB-B8E9-22A21501289E}"/>
              </a:ext>
            </a:extLst>
          </p:cNvPr>
          <p:cNvSpPr/>
          <p:nvPr/>
        </p:nvSpPr>
        <p:spPr>
          <a:xfrm>
            <a:off x="5732583" y="2049776"/>
            <a:ext cx="2989384" cy="14327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/>
              <a:t>src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End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6" y="1699469"/>
            <a:ext cx="438165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We’ve successfully flattened the AST</a:t>
            </a:r>
          </a:p>
          <a:p>
            <a:r>
              <a:rPr lang="en-US" dirty="0"/>
              <a:t>Got a nice target for final code generation</a:t>
            </a:r>
          </a:p>
          <a:p>
            <a:r>
              <a:rPr lang="en-US" dirty="0"/>
              <a:t>Removed the nesting </a:t>
            </a:r>
          </a:p>
          <a:p>
            <a:r>
              <a:rPr lang="en-US" dirty="0"/>
              <a:t>Make execution order explicit</a:t>
            </a:r>
          </a:p>
          <a:p>
            <a:pPr marL="0" indent="0">
              <a:buNone/>
            </a:pPr>
            <a:r>
              <a:rPr lang="en-US" b="1" dirty="0"/>
              <a:t>Next time</a:t>
            </a:r>
          </a:p>
          <a:p>
            <a:r>
              <a:rPr lang="en-US" dirty="0"/>
              <a:t>Start exploring the compiler targets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62DE6-91C3-46BD-95FA-F96C9C9F2E88}"/>
              </a:ext>
            </a:extLst>
          </p:cNvPr>
          <p:cNvSpPr/>
          <p:nvPr/>
        </p:nvSpPr>
        <p:spPr>
          <a:xfrm>
            <a:off x="5978587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1F07D-8BAA-4076-BBFE-04EE675130C1}"/>
              </a:ext>
            </a:extLst>
          </p:cNvPr>
          <p:cNvSpPr/>
          <p:nvPr/>
        </p:nvSpPr>
        <p:spPr>
          <a:xfrm>
            <a:off x="6850410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10A7DB-A8D3-4296-B340-808A18542D11}"/>
              </a:ext>
            </a:extLst>
          </p:cNvPr>
          <p:cNvSpPr/>
          <p:nvPr/>
        </p:nvSpPr>
        <p:spPr>
          <a:xfrm>
            <a:off x="7722233" y="2702523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Haskell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D9C17D-EC44-41CE-8C26-428163DE836C}"/>
              </a:ext>
            </a:extLst>
          </p:cNvPr>
          <p:cNvSpPr/>
          <p:nvPr/>
        </p:nvSpPr>
        <p:spPr>
          <a:xfrm>
            <a:off x="5988404" y="4510254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X64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2E5C0A-9E84-4F25-A887-88A4DF05CCB9}"/>
              </a:ext>
            </a:extLst>
          </p:cNvPr>
          <p:cNvSpPr/>
          <p:nvPr/>
        </p:nvSpPr>
        <p:spPr>
          <a:xfrm>
            <a:off x="6860227" y="4510254"/>
            <a:ext cx="773093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MIPS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1AC86-5FBB-45A9-ACC3-A90379DBE3AF}"/>
              </a:ext>
            </a:extLst>
          </p:cNvPr>
          <p:cNvSpPr/>
          <p:nvPr/>
        </p:nvSpPr>
        <p:spPr>
          <a:xfrm>
            <a:off x="7732050" y="4510254"/>
            <a:ext cx="896069" cy="5825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/>
              <a:t>WebASM</a:t>
            </a:r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B739D-C461-480E-A3F3-0C424486DB3C}"/>
              </a:ext>
            </a:extLst>
          </p:cNvPr>
          <p:cNvSpPr txBox="1"/>
          <p:nvPr/>
        </p:nvSpPr>
        <p:spPr>
          <a:xfrm>
            <a:off x="6939059" y="3822977"/>
            <a:ext cx="6307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90C7865-A719-42FB-97BB-38E75010688A}"/>
              </a:ext>
            </a:extLst>
          </p:cNvPr>
          <p:cNvCxnSpPr>
            <a:cxnSpLocks/>
            <a:stCxn id="8" idx="2"/>
            <a:endCxn id="17" idx="0"/>
          </p:cNvCxnSpPr>
          <p:nvPr/>
        </p:nvCxnSpPr>
        <p:spPr>
          <a:xfrm>
            <a:off x="6365134" y="3285090"/>
            <a:ext cx="889313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8BED506-76A3-4385-8717-DA498EDF979A}"/>
              </a:ext>
            </a:extLst>
          </p:cNvPr>
          <p:cNvCxnSpPr>
            <a:cxnSpLocks/>
            <a:stCxn id="9" idx="2"/>
            <a:endCxn id="17" idx="0"/>
          </p:cNvCxnSpPr>
          <p:nvPr/>
        </p:nvCxnSpPr>
        <p:spPr>
          <a:xfrm>
            <a:off x="7236957" y="3285090"/>
            <a:ext cx="17490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70C129-7076-45E4-A496-623A790F8793}"/>
              </a:ext>
            </a:extLst>
          </p:cNvPr>
          <p:cNvCxnSpPr>
            <a:cxnSpLocks/>
            <a:stCxn id="13" idx="2"/>
            <a:endCxn id="17" idx="0"/>
          </p:cNvCxnSpPr>
          <p:nvPr/>
        </p:nvCxnSpPr>
        <p:spPr>
          <a:xfrm flipH="1">
            <a:off x="7254447" y="3285090"/>
            <a:ext cx="854333" cy="5378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F0DD11-1AF4-4D6A-8181-97C20D92E190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7254447" y="4192309"/>
            <a:ext cx="925638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EC54C9-F634-412D-A5F2-9DF02FC434C0}"/>
              </a:ext>
            </a:extLst>
          </p:cNvPr>
          <p:cNvCxnSpPr>
            <a:cxnSpLocks/>
            <a:stCxn id="17" idx="2"/>
            <a:endCxn id="14" idx="0"/>
          </p:cNvCxnSpPr>
          <p:nvPr/>
        </p:nvCxnSpPr>
        <p:spPr>
          <a:xfrm flipH="1">
            <a:off x="6374951" y="4192309"/>
            <a:ext cx="879496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C104FBB-6DFB-4343-80CB-EDFD6749A801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7246774" y="4192309"/>
            <a:ext cx="7673" cy="317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69122FE-E645-4B03-A41C-84A3150BB500}"/>
              </a:ext>
            </a:extLst>
          </p:cNvPr>
          <p:cNvSpPr txBox="1"/>
          <p:nvPr/>
        </p:nvSpPr>
        <p:spPr>
          <a:xfrm>
            <a:off x="5054025" y="5662249"/>
            <a:ext cx="386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The </a:t>
            </a:r>
            <a:r>
              <a:rPr lang="en-US" b="1" i="1" dirty="0" err="1"/>
              <a:t>multicompiler</a:t>
            </a:r>
            <a:r>
              <a:rPr lang="en-US" b="1" i="1" dirty="0"/>
              <a:t> concept</a:t>
            </a:r>
          </a:p>
          <a:p>
            <a:pPr algn="ctr"/>
            <a:r>
              <a:rPr lang="en-US" b="1" i="1" dirty="0"/>
              <a:t>One IR for many sources, many targets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813088D-9012-72BB-727D-25D0E8DC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84529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in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A599454-2EA4-49E4-BD3D-309239ACF105}"/>
              </a:ext>
            </a:extLst>
          </p:cNvPr>
          <p:cNvSpPr txBox="1">
            <a:spLocks/>
          </p:cNvSpPr>
          <p:nvPr/>
        </p:nvSpPr>
        <p:spPr>
          <a:xfrm>
            <a:off x="351696" y="1600200"/>
            <a:ext cx="5334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 Nice Linear IR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Gets us close to real hardware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Abstract enough to be used in a variety of backends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6B71187-B4D4-854C-E47B-69126026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37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List of Instruction Templates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Review: Our 3AC Instructions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7F57B0-B616-4B77-BD4E-533CCBD26B27}"/>
              </a:ext>
            </a:extLst>
          </p:cNvPr>
          <p:cNvSpPr txBox="1"/>
          <p:nvPr/>
        </p:nvSpPr>
        <p:spPr>
          <a:xfrm>
            <a:off x="730104" y="3713482"/>
            <a:ext cx="131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&lt;name&gt;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661399-F1B5-43BD-AD6A-F95FB50D7B15}"/>
              </a:ext>
            </a:extLst>
          </p:cNvPr>
          <p:cNvSpPr txBox="1"/>
          <p:nvPr/>
        </p:nvSpPr>
        <p:spPr>
          <a:xfrm>
            <a:off x="730105" y="4765753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setarg</a:t>
            </a:r>
            <a:r>
              <a:rPr lang="en-US" dirty="0"/>
              <a:t> &lt;int&gt; &lt;</a:t>
            </a:r>
            <a:r>
              <a:rPr lang="en-US" dirty="0" err="1"/>
              <a:t>opd</a:t>
            </a:r>
            <a:r>
              <a:rPr lang="en-US" dirty="0"/>
              <a:t>&gt;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392DF-338A-4133-A384-C98EB197E6E3}"/>
              </a:ext>
            </a:extLst>
          </p:cNvPr>
          <p:cNvSpPr txBox="1"/>
          <p:nvPr/>
        </p:nvSpPr>
        <p:spPr>
          <a:xfrm>
            <a:off x="730105" y="5467267"/>
            <a:ext cx="1383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setret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FCC2E1-3617-41A3-8CC2-832FB2944E4F}"/>
              </a:ext>
            </a:extLst>
          </p:cNvPr>
          <p:cNvSpPr txBox="1"/>
          <p:nvPr/>
        </p:nvSpPr>
        <p:spPr>
          <a:xfrm>
            <a:off x="730104" y="5818029"/>
            <a:ext cx="140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getret</a:t>
            </a:r>
            <a:r>
              <a:rPr lang="en-US" dirty="0"/>
              <a:t>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D1ACD49-7F62-46CE-AAFC-F9583BF1F8A4}"/>
              </a:ext>
            </a:extLst>
          </p:cNvPr>
          <p:cNvSpPr txBox="1"/>
          <p:nvPr/>
        </p:nvSpPr>
        <p:spPr>
          <a:xfrm>
            <a:off x="730105" y="5116510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getarg</a:t>
            </a:r>
            <a:r>
              <a:rPr lang="en-US" dirty="0"/>
              <a:t> &lt;int&gt; &lt;</a:t>
            </a:r>
            <a:r>
              <a:rPr lang="en-US" dirty="0" err="1"/>
              <a:t>opd</a:t>
            </a:r>
            <a:r>
              <a:rPr lang="en-US" dirty="0"/>
              <a:t>&gt;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EC759-5434-4D13-A113-4A3E41C9FA9B}"/>
              </a:ext>
            </a:extLst>
          </p:cNvPr>
          <p:cNvSpPr txBox="1"/>
          <p:nvPr/>
        </p:nvSpPr>
        <p:spPr>
          <a:xfrm>
            <a:off x="730105" y="4064239"/>
            <a:ext cx="139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&lt;proc&gt;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5D142C3-9BB6-49FE-9B99-9E52B2C0ECE8}"/>
              </a:ext>
            </a:extLst>
          </p:cNvPr>
          <p:cNvSpPr txBox="1"/>
          <p:nvPr/>
        </p:nvSpPr>
        <p:spPr>
          <a:xfrm>
            <a:off x="730105" y="4414996"/>
            <a:ext cx="1378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 &lt;proc&gt;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0FDA819-49BA-45B8-8871-04C301DF425A}"/>
              </a:ext>
            </a:extLst>
          </p:cNvPr>
          <p:cNvSpPr txBox="1"/>
          <p:nvPr/>
        </p:nvSpPr>
        <p:spPr>
          <a:xfrm>
            <a:off x="730104" y="3030177"/>
            <a:ext cx="1994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ifz</a:t>
            </a:r>
            <a:r>
              <a:rPr lang="en-US" dirty="0"/>
              <a:t> &lt;</a:t>
            </a:r>
            <a:r>
              <a:rPr lang="en-US" dirty="0" err="1"/>
              <a:t>opr</a:t>
            </a:r>
            <a:r>
              <a:rPr lang="en-US" dirty="0"/>
              <a:t>&gt; </a:t>
            </a:r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08A859-FAA1-4CE9-8BE9-9230F8196A76}"/>
              </a:ext>
            </a:extLst>
          </p:cNvPr>
          <p:cNvSpPr txBox="1"/>
          <p:nvPr/>
        </p:nvSpPr>
        <p:spPr>
          <a:xfrm>
            <a:off x="730105" y="265904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goto</a:t>
            </a:r>
            <a:r>
              <a:rPr lang="en-US" dirty="0"/>
              <a:t> &lt;</a:t>
            </a:r>
            <a:r>
              <a:rPr lang="en-US" dirty="0" err="1"/>
              <a:t>lbl</a:t>
            </a:r>
            <a:r>
              <a:rPr lang="en-US" dirty="0"/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B6AF6E-EC9B-4D24-B445-9A9ED02D0B67}"/>
              </a:ext>
            </a:extLst>
          </p:cNvPr>
          <p:cNvSpPr txBox="1"/>
          <p:nvPr/>
        </p:nvSpPr>
        <p:spPr>
          <a:xfrm>
            <a:off x="730104" y="2350559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lbl</a:t>
            </a:r>
            <a:r>
              <a:rPr lang="en-US" dirty="0"/>
              <a:t>&gt;: &lt;INSTR&gt;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D6D557D-94E1-4FD4-80A9-FF6BD5B0A8E2}"/>
              </a:ext>
            </a:extLst>
          </p:cNvPr>
          <p:cNvSpPr txBox="1"/>
          <p:nvPr/>
        </p:nvSpPr>
        <p:spPr>
          <a:xfrm>
            <a:off x="730105" y="1977906"/>
            <a:ext cx="313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87C45AD-4369-4115-A31E-CA95549ABC59}"/>
              </a:ext>
            </a:extLst>
          </p:cNvPr>
          <p:cNvSpPr txBox="1"/>
          <p:nvPr/>
        </p:nvSpPr>
        <p:spPr>
          <a:xfrm>
            <a:off x="730104" y="1627149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 &lt;</a:t>
            </a:r>
            <a:r>
              <a:rPr lang="en-US" dirty="0" err="1"/>
              <a:t>opr</a:t>
            </a:r>
            <a:r>
              <a:rPr lang="en-US" dirty="0"/>
              <a:t>&gt; 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7EA4C7-6C84-41A5-AC89-A1DAEDB5F720}"/>
              </a:ext>
            </a:extLst>
          </p:cNvPr>
          <p:cNvSpPr txBox="1"/>
          <p:nvPr/>
        </p:nvSpPr>
        <p:spPr>
          <a:xfrm>
            <a:off x="730104" y="1276392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opd</a:t>
            </a:r>
            <a:r>
              <a:rPr lang="en-US" dirty="0"/>
              <a:t>&gt; := &lt;</a:t>
            </a:r>
            <a:r>
              <a:rPr lang="en-US" dirty="0" err="1"/>
              <a:t>opd</a:t>
            </a:r>
            <a:r>
              <a:rPr lang="en-US" dirty="0"/>
              <a:t>&gt;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FFA205E-F46C-48A0-B41F-98FE8B396235}"/>
              </a:ext>
            </a:extLst>
          </p:cNvPr>
          <p:cNvSpPr txBox="1"/>
          <p:nvPr/>
        </p:nvSpPr>
        <p:spPr>
          <a:xfrm>
            <a:off x="752849" y="336272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nop</a:t>
            </a:r>
            <a:endParaRPr lang="en-US" dirty="0"/>
          </a:p>
        </p:txBody>
      </p:sp>
      <p:sp>
        <p:nvSpPr>
          <p:cNvPr id="2" name="Cloud 1">
            <a:extLst>
              <a:ext uri="{FF2B5EF4-FFF2-40B4-BE49-F238E27FC236}">
                <a16:creationId xmlns:a16="http://schemas.microsoft.com/office/drawing/2014/main" id="{CD09BC33-C210-F097-CB90-F9DFDF48ADE7}"/>
              </a:ext>
            </a:extLst>
          </p:cNvPr>
          <p:cNvSpPr/>
          <p:nvPr/>
        </p:nvSpPr>
        <p:spPr>
          <a:xfrm>
            <a:off x="5060712" y="2299240"/>
            <a:ext cx="3262184" cy="265117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FE0636-1BAD-3994-206B-1039FC81C10E}"/>
              </a:ext>
            </a:extLst>
          </p:cNvPr>
          <p:cNvSpPr txBox="1"/>
          <p:nvPr/>
        </p:nvSpPr>
        <p:spPr>
          <a:xfrm>
            <a:off x="6008308" y="3130051"/>
            <a:ext cx="13372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[a] := [b]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6A143-A629-21C2-D803-AA39753BCFDD}"/>
              </a:ext>
            </a:extLst>
          </p:cNvPr>
          <p:cNvSpPr txBox="1"/>
          <p:nvPr/>
        </p:nvSpPr>
        <p:spPr>
          <a:xfrm>
            <a:off x="6008308" y="3537915"/>
            <a:ext cx="11256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[a] </a:t>
            </a:r>
            <a:r>
              <a:rPr lang="en-US" sz="2600"/>
              <a:t>:= 7</a:t>
            </a:r>
            <a:endParaRPr lang="en-US" sz="26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738C7C-0270-CCD8-9DF6-816F492EE3AC}"/>
              </a:ext>
            </a:extLst>
          </p:cNvPr>
          <p:cNvSpPr/>
          <p:nvPr/>
        </p:nvSpPr>
        <p:spPr>
          <a:xfrm>
            <a:off x="2446638" y="1449859"/>
            <a:ext cx="2965621" cy="1573033"/>
          </a:xfrm>
          <a:custGeom>
            <a:avLst/>
            <a:gdLst>
              <a:gd name="connsiteX0" fmla="*/ 2965621 w 2965621"/>
              <a:gd name="connsiteY0" fmla="*/ 1400433 h 1573033"/>
              <a:gd name="connsiteX1" fmla="*/ 1771135 w 2965621"/>
              <a:gd name="connsiteY1" fmla="*/ 1482811 h 1573033"/>
              <a:gd name="connsiteX2" fmla="*/ 2347784 w 2965621"/>
              <a:gd name="connsiteY2" fmla="*/ 296563 h 1573033"/>
              <a:gd name="connsiteX3" fmla="*/ 0 w 2965621"/>
              <a:gd name="connsiteY3" fmla="*/ 0 h 1573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621" h="1573033">
                <a:moveTo>
                  <a:pt x="2965621" y="1400433"/>
                </a:moveTo>
                <a:cubicBezTo>
                  <a:pt x="2419864" y="1533611"/>
                  <a:pt x="1874108" y="1666789"/>
                  <a:pt x="1771135" y="1482811"/>
                </a:cubicBezTo>
                <a:cubicBezTo>
                  <a:pt x="1668162" y="1298833"/>
                  <a:pt x="2642973" y="543698"/>
                  <a:pt x="2347784" y="296563"/>
                </a:cubicBezTo>
                <a:cubicBezTo>
                  <a:pt x="2052595" y="49428"/>
                  <a:pt x="1026297" y="24714"/>
                  <a:pt x="0" y="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DF2D02E-7A6B-20AC-AF73-101F229E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 animBg="1"/>
    </p:bldLst>
  </p:timing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Exercise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Another Example</a:t>
            </a:r>
          </a:p>
        </p:txBody>
      </p:sp>
      <p:sp>
        <p:nvSpPr>
          <p:cNvPr id="24" name="PROGCODE_OURLANG_loop">
            <a:extLst>
              <a:ext uri="{FF2B5EF4-FFF2-40B4-BE49-F238E27FC236}">
                <a16:creationId xmlns:a16="http://schemas.microsoft.com/office/drawing/2014/main" id="{B1AF174B-D2D9-474F-A2D9-EAD7DEF3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767" y="1513772"/>
            <a:ext cx="2790967" cy="2723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x; </a:t>
            </a:r>
          </a:p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y; </a:t>
            </a:r>
          </a:p>
          <a:p>
            <a:pPr marL="0" indent="0">
              <a:buNone/>
            </a:pPr>
            <a:r>
              <a:rPr lang="es-E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(x &lt; y) {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x = x * 2;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0" indent="0">
              <a:buNone/>
            </a:pP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y = x;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483B0-30A2-1A93-AD0E-9D942798BB2B}"/>
              </a:ext>
            </a:extLst>
          </p:cNvPr>
          <p:cNvSpPr txBox="1"/>
          <p:nvPr/>
        </p:nvSpPr>
        <p:spPr>
          <a:xfrm>
            <a:off x="4558002" y="3745858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LBL2: [y] := [x]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745B5-57CD-6634-3379-19AF786F2074}"/>
              </a:ext>
            </a:extLst>
          </p:cNvPr>
          <p:cNvSpPr txBox="1"/>
          <p:nvPr/>
        </p:nvSpPr>
        <p:spPr>
          <a:xfrm>
            <a:off x="5404126" y="3400279"/>
            <a:ext cx="1425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LBL1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E7BE2-5C69-1C14-C678-EDC70B9B446D}"/>
              </a:ext>
            </a:extLst>
          </p:cNvPr>
          <p:cNvSpPr txBox="1"/>
          <p:nvPr/>
        </p:nvSpPr>
        <p:spPr>
          <a:xfrm>
            <a:off x="5404126" y="3054700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[x] := [x] MULT64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6478AC-27F9-16B3-7347-3CF374138BD1}"/>
              </a:ext>
            </a:extLst>
          </p:cNvPr>
          <p:cNvSpPr txBox="1"/>
          <p:nvPr/>
        </p:nvSpPr>
        <p:spPr>
          <a:xfrm>
            <a:off x="5404126" y="2709121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[tmp1]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LBL2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CEF7A4-6BDC-164C-B597-DAAE5FBA6C3C}"/>
              </a:ext>
            </a:extLst>
          </p:cNvPr>
          <p:cNvSpPr txBox="1"/>
          <p:nvPr/>
        </p:nvSpPr>
        <p:spPr>
          <a:xfrm>
            <a:off x="4558002" y="2363542"/>
            <a:ext cx="404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LBL1: [tmp1] := [x] LT64 [y]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235A56-5B99-3302-3F70-4CF346B4E65A}"/>
              </a:ext>
            </a:extLst>
          </p:cNvPr>
          <p:cNvSpPr txBox="1"/>
          <p:nvPr/>
        </p:nvSpPr>
        <p:spPr>
          <a:xfrm>
            <a:off x="5523917" y="1945861"/>
            <a:ext cx="202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#y is an 8-byte local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923FE2-1BC6-BAA7-F057-701E9D55289D}"/>
              </a:ext>
            </a:extLst>
          </p:cNvPr>
          <p:cNvSpPr txBox="1"/>
          <p:nvPr/>
        </p:nvSpPr>
        <p:spPr>
          <a:xfrm>
            <a:off x="5529363" y="1657386"/>
            <a:ext cx="202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#x is an 8-byte local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E947E3-6BF4-3014-D58C-4C7496379DDF}"/>
              </a:ext>
            </a:extLst>
          </p:cNvPr>
          <p:cNvSpPr txBox="1"/>
          <p:nvPr/>
        </p:nvSpPr>
        <p:spPr>
          <a:xfrm>
            <a:off x="5534809" y="1390683"/>
            <a:ext cx="2477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#tmp 1 is an 8-byte local</a:t>
            </a:r>
          </a:p>
        </p:txBody>
      </p:sp>
    </p:spTree>
    <p:extLst>
      <p:ext uri="{BB962C8B-B14F-4D97-AF65-F5344CB8AC3E}">
        <p14:creationId xmlns:p14="http://schemas.microsoft.com/office/powerpoint/2010/main" val="1508252048"/>
      </p:ext>
    </p:extLst>
  </p:cSld>
  <p:clrMapOvr>
    <a:masterClrMapping/>
  </p:clrMapOvr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0E4299-28D0-4C76-86D5-9A1BA17A17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Done</a:t>
            </a:r>
          </a:p>
          <a:p>
            <a:r>
              <a:rPr lang="en-US" dirty="0"/>
              <a:t>We’ve captured the semantics of the input</a:t>
            </a:r>
          </a:p>
          <a:p>
            <a:r>
              <a:rPr lang="en-US" dirty="0"/>
              <a:t>We’ve checked the program for correctness</a:t>
            </a:r>
          </a:p>
          <a:p>
            <a:pPr marL="0" indent="0">
              <a:buNone/>
            </a:pPr>
            <a:r>
              <a:rPr lang="en-US" b="1" dirty="0"/>
              <a:t>Next Steps</a:t>
            </a:r>
          </a:p>
          <a:p>
            <a:r>
              <a:rPr lang="en-US" dirty="0"/>
              <a:t>Prepare the program for output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5F5A65A-F194-4B13-87C0-826C13FFBB4E}"/>
              </a:ext>
            </a:extLst>
          </p:cNvPr>
          <p:cNvSpPr/>
          <p:nvPr/>
        </p:nvSpPr>
        <p:spPr>
          <a:xfrm>
            <a:off x="2916381" y="1853476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EE60A4-07FE-4DAF-A00B-236DEBA2BA79}"/>
              </a:ext>
            </a:extLst>
          </p:cNvPr>
          <p:cNvSpPr/>
          <p:nvPr/>
        </p:nvSpPr>
        <p:spPr>
          <a:xfrm>
            <a:off x="2908886" y="246168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946890-89BE-410B-A627-584618816894}"/>
              </a:ext>
            </a:extLst>
          </p:cNvPr>
          <p:cNvSpPr/>
          <p:nvPr/>
        </p:nvSpPr>
        <p:spPr>
          <a:xfrm>
            <a:off x="2908886" y="3069884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3F6384-A38F-4B09-A442-DAFEF9AE6E06}"/>
              </a:ext>
            </a:extLst>
          </p:cNvPr>
          <p:cNvSpPr/>
          <p:nvPr/>
        </p:nvSpPr>
        <p:spPr>
          <a:xfrm>
            <a:off x="2916381" y="3678088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DA2FDA5-85ED-476C-BB73-47C02FD8AB32}"/>
              </a:ext>
            </a:extLst>
          </p:cNvPr>
          <p:cNvSpPr/>
          <p:nvPr/>
        </p:nvSpPr>
        <p:spPr>
          <a:xfrm>
            <a:off x="2916381" y="438254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9416F6-8CAB-4ABF-8639-7801D49FF35A}"/>
              </a:ext>
            </a:extLst>
          </p:cNvPr>
          <p:cNvSpPr/>
          <p:nvPr/>
        </p:nvSpPr>
        <p:spPr>
          <a:xfrm>
            <a:off x="2916381" y="4980768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041361-8E00-4AAC-AEAA-EE4FD1DAA27A}"/>
              </a:ext>
            </a:extLst>
          </p:cNvPr>
          <p:cNvSpPr/>
          <p:nvPr/>
        </p:nvSpPr>
        <p:spPr>
          <a:xfrm>
            <a:off x="2923877" y="5578998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8BCF4B6-2415-46B1-A7BA-DE23124FBEF0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>
            <a:off x="3705299" y="2242978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D3B54B-4F0A-40EB-8862-1E414F320FB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3705299" y="2851182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94793A-6061-41FE-A01F-4B8353B42B14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>
            <a:off x="3705299" y="3459386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2093BC1-1DBF-445B-B59B-5323E9EC64DA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3705298" y="4163838"/>
            <a:ext cx="1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E6E6E59-4B9C-4134-B5FE-EFEFF6574980}"/>
              </a:ext>
            </a:extLst>
          </p:cNvPr>
          <p:cNvCxnSpPr>
            <a:cxnSpLocks/>
            <a:stCxn id="17" idx="2"/>
            <a:endCxn id="18" idx="0"/>
          </p:cNvCxnSpPr>
          <p:nvPr/>
        </p:nvCxnSpPr>
        <p:spPr>
          <a:xfrm>
            <a:off x="3705298" y="4762066"/>
            <a:ext cx="0" cy="2187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E196CBB-0747-4DCF-8399-2073FFE6718E}"/>
              </a:ext>
            </a:extLst>
          </p:cNvPr>
          <p:cNvCxnSpPr>
            <a:cxnSpLocks/>
            <a:stCxn id="18" idx="2"/>
            <a:endCxn id="19" idx="0"/>
          </p:cNvCxnSpPr>
          <p:nvPr/>
        </p:nvCxnSpPr>
        <p:spPr>
          <a:xfrm>
            <a:off x="3705298" y="5360294"/>
            <a:ext cx="1" cy="2187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90C2833E-D1E5-407B-A15F-247042900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1889404"/>
            <a:ext cx="395096" cy="3176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CA08C80-9C50-4CEA-9341-EC2E6A6DB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2525656"/>
            <a:ext cx="395096" cy="3176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840271-9379-48F5-A4FB-1885EE46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01" y="3116804"/>
            <a:ext cx="395096" cy="317646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C66EEF6-CDE2-4F7C-9A56-85671F6FF374}"/>
              </a:ext>
            </a:extLst>
          </p:cNvPr>
          <p:cNvCxnSpPr/>
          <p:nvPr/>
        </p:nvCxnSpPr>
        <p:spPr>
          <a:xfrm>
            <a:off x="2119959" y="3920963"/>
            <a:ext cx="6560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A1876D-6A22-4D12-A086-CC202667AE9A}"/>
              </a:ext>
            </a:extLst>
          </p:cNvPr>
          <p:cNvSpPr txBox="1"/>
          <p:nvPr/>
        </p:nvSpPr>
        <p:spPr>
          <a:xfrm>
            <a:off x="951329" y="3735516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chemeClr val="accent1"/>
                </a:solidFill>
              </a:rPr>
              <a:t>In progress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F75915B-B9FC-4703-A263-F3C571A8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5593C0C-B24B-9033-769A-5D419168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33141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659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basic idea:</a:t>
            </a:r>
          </a:p>
          <a:p>
            <a:r>
              <a:rPr lang="en-US" dirty="0"/>
              <a:t>Traversing the AST </a:t>
            </a:r>
          </a:p>
          <a:p>
            <a:pPr marL="0" indent="0">
              <a:buNone/>
            </a:pPr>
            <a:r>
              <a:rPr lang="en-US" b="1" dirty="0"/>
              <a:t>Some example nodes</a:t>
            </a:r>
            <a:endParaRPr lang="en-US" dirty="0"/>
          </a:p>
          <a:p>
            <a:r>
              <a:rPr lang="en-US" dirty="0"/>
              <a:t>Node to quad translations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Implementation details:</a:t>
            </a:r>
          </a:p>
          <a:p>
            <a:r>
              <a:rPr lang="en-US" dirty="0"/>
              <a:t>From nodes to Operations/Operands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F7F37-2E44-445A-8906-5934167839B4}"/>
              </a:ext>
            </a:extLst>
          </p:cNvPr>
          <p:cNvSpPr txBox="1"/>
          <p:nvPr/>
        </p:nvSpPr>
        <p:spPr>
          <a:xfrm>
            <a:off x="7635567" y="5601680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A5E714B-25EB-41CE-B25C-E15E8AB9089E}"/>
              </a:ext>
            </a:extLst>
          </p:cNvPr>
          <p:cNvSpPr/>
          <p:nvPr/>
        </p:nvSpPr>
        <p:spPr>
          <a:xfrm>
            <a:off x="606782" y="1699469"/>
            <a:ext cx="4593265" cy="990568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E8C4D5-41BB-D448-FAC3-808BF5ECC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6248" y="3406166"/>
            <a:ext cx="1354590" cy="2195513"/>
          </a:xfrm>
          <a:prstGeom prst="rect">
            <a:avLst/>
          </a:prstGeom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02B30EB6-D39A-6376-A08E-A9C837E9F8CA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43196"/>
      </p:ext>
    </p:extLst>
  </p:cSld>
  <p:clrMapOvr>
    <a:masterClrMapping/>
  </p:clrMapOvr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04F04-0BC0-47D1-AD76-E7190530C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12" y="1546320"/>
            <a:ext cx="7890176" cy="4438224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9B7951C-55F0-303A-6BC6-CB35A5781FE1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949831-8C71-49A7-A206-657DC8615E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5505"/>
      </p:ext>
    </p:extLst>
  </p:cSld>
  <p:clrMapOvr>
    <a:masterClrMapping/>
  </p:clrMapOvr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DBCA9F2-3A1F-42AF-BD17-95DD7FE6FA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915" y="1546320"/>
            <a:ext cx="7890170" cy="443822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Flattening the Tree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F01D563-A4E0-710C-CD1F-2837CA86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0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52520</TotalTime>
  <Words>2414</Words>
  <Application>Microsoft Office PowerPoint</Application>
  <PresentationFormat>Widescreen</PresentationFormat>
  <Paragraphs>757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Checkin 21</vt:lpstr>
      <vt:lpstr>3AC Translation</vt:lpstr>
      <vt:lpstr>Last Time Intermediate Representations</vt:lpstr>
      <vt:lpstr>The List of Instruction Templates Review: Our 3AC Instructions</vt:lpstr>
      <vt:lpstr>3AC: Exercise Another Example</vt:lpstr>
      <vt:lpstr>Compiler Construction Progress Pics</vt:lpstr>
      <vt:lpstr>Today’s Outline 3AC Translation</vt:lpstr>
      <vt:lpstr>Flattening the Tree AST Translation to 3AC</vt:lpstr>
      <vt:lpstr>Flattening the Tree AST Translation to 3AC</vt:lpstr>
      <vt:lpstr>Flattening the Tree AST Translation to 3AC</vt:lpstr>
      <vt:lpstr>Flattening The Tree: Example Traversing the AST</vt:lpstr>
      <vt:lpstr>Flattening The Tree: Example Traversing the AST</vt:lpstr>
      <vt:lpstr>A Brief Aside on Sequencing Traversing the AST</vt:lpstr>
      <vt:lpstr>A Brief Aside on Sequencing Traversing the AST</vt:lpstr>
      <vt:lpstr>A Brief Aside on Sequencing Traversing the AST</vt:lpstr>
      <vt:lpstr>Today’s Outline 3AC Translation</vt:lpstr>
      <vt:lpstr>Example Nodes Node to Quad Translations</vt:lpstr>
      <vt:lpstr>Translating AST Leaves (IDs and Lits) AST Translation to 3AC</vt:lpstr>
      <vt:lpstr>Translating AssignExp AST Translation to 3AC</vt:lpstr>
      <vt:lpstr>Translating BinaryOp Nodes AST Translation to 3AC</vt:lpstr>
      <vt:lpstr>Translating CallExpNodes AST Translation to 3AC</vt:lpstr>
      <vt:lpstr>Translating FnDeclNodes AST Translation to 3AC</vt:lpstr>
      <vt:lpstr>Translating ReturnStmtNodes AST Translation to 3AC</vt:lpstr>
      <vt:lpstr>Translating IfStmtNodes AST Translation to 3AC</vt:lpstr>
      <vt:lpstr>Translating While Loops AST Translation to 3AC</vt:lpstr>
      <vt:lpstr>Translating Index AST Translation to 3AC</vt:lpstr>
      <vt:lpstr>Today’s Outline 3AC Translation</vt:lpstr>
      <vt:lpstr>3AC Data Structures AST Translation to 3AC: Implementation</vt:lpstr>
      <vt:lpstr>Translation Implementation AST Translation to 3AC</vt:lpstr>
      <vt:lpstr>Translation Implementation AST Translation to 3AC</vt:lpstr>
      <vt:lpstr>Lecture End 3AC Translation</vt:lpstr>
      <vt:lpstr>3AC in Summary AST Translation to 3AC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990</cp:revision>
  <cp:lastPrinted>2018-08-29T18:10:22Z</cp:lastPrinted>
  <dcterms:created xsi:type="dcterms:W3CDTF">2018-07-19T03:57:05Z</dcterms:created>
  <dcterms:modified xsi:type="dcterms:W3CDTF">2024-10-18T16:27:08Z</dcterms:modified>
</cp:coreProperties>
</file>