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1179" r:id="rId2"/>
    <p:sldId id="1440" r:id="rId3"/>
    <p:sldId id="257" r:id="rId4"/>
    <p:sldId id="1439" r:id="rId5"/>
    <p:sldId id="1418" r:id="rId6"/>
    <p:sldId id="1403" r:id="rId7"/>
    <p:sldId id="1416" r:id="rId8"/>
    <p:sldId id="1417" r:id="rId9"/>
    <p:sldId id="1426" r:id="rId10"/>
    <p:sldId id="1427" r:id="rId11"/>
    <p:sldId id="1428" r:id="rId12"/>
    <p:sldId id="1425" r:id="rId13"/>
    <p:sldId id="1238" r:id="rId14"/>
    <p:sldId id="1404" r:id="rId15"/>
    <p:sldId id="1405" r:id="rId16"/>
    <p:sldId id="1409" r:id="rId17"/>
    <p:sldId id="1429" r:id="rId18"/>
    <p:sldId id="1430" r:id="rId19"/>
    <p:sldId id="1406" r:id="rId20"/>
    <p:sldId id="1433" r:id="rId21"/>
    <p:sldId id="1434" r:id="rId22"/>
    <p:sldId id="1431" r:id="rId23"/>
    <p:sldId id="1414" r:id="rId24"/>
    <p:sldId id="1435" r:id="rId25"/>
    <p:sldId id="1415" r:id="rId26"/>
    <p:sldId id="1437" r:id="rId27"/>
    <p:sldId id="1438" r:id="rId28"/>
    <p:sldId id="1308" r:id="rId29"/>
    <p:sldId id="1309" r:id="rId30"/>
    <p:sldId id="1408" r:id="rId31"/>
    <p:sldId id="142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BAB"/>
    <a:srgbClr val="D6B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7" d="100"/>
          <a:sy n="87" d="100"/>
        </p:scale>
        <p:origin x="237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03B26-78B9-4D18-B7A1-D1835DE6D32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F371C-C484-46A5-A351-A4169A79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47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6891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71860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3153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684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4736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76061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28286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21403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7722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1102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BEB64-16B5-FD15-9BA3-31377BA6E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07493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44618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3196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60957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0273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56467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88809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7102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64464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31577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9160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323713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291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1916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8964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2069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799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3300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8706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28581-83A9-4D45-8981-E782D29E2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FA3EEE-D09C-47C7-A437-E24D6C41B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D295D-C4CC-4991-8CB5-CA79C48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B96C7-0F57-4494-A85C-13A099B1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4133D-0B16-478E-975E-536E611E5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9E410-0662-4CA2-8B70-B433F26C9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11ABD7-9123-42B8-A3A7-2A0C41A06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48F6F-CAC7-4BE2-88EA-411863110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1192E-354E-443F-B6CF-D5BC07305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32003-04D7-421A-831E-43A703756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40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F772EB-7349-40AC-BAEC-E01FB4B8B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B39F4-D634-4C5A-B923-0D7FFD396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C69C7-B3C8-441A-BE14-F7218D7DF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AE376-4574-4606-875C-107FFAC06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8D0C2-BDB8-4DB7-9605-9AFCA1758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8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A809C-A56B-4FD5-9266-1B418207F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105BF-3FBE-4EC2-A90E-885B0DF1E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8DC39-895F-4F8F-8C03-76FA182BA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C1E0E-AC2B-4EB5-8388-6A7305EFB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3381E-576F-45BC-B8B0-4E07DFEE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0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5ABA5-C750-40C2-B73B-9A18CB908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3AF2D-0A78-4B3D-8C9D-2D3726FFB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BED36-6ED7-4065-A616-1369B339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10B96-04E8-4DA9-B4C8-2BEFB9D3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F0F5B-BDC0-49D6-BEAC-3F0EFCA13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3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B5045-0AD4-4035-8869-0DD592038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E72A3-D760-4AAB-8068-27BD3F1DC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FA8BD-B0C4-463E-A075-C4D8E56F8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4D178-3157-49A8-89D9-8A4ED6DB4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FC5E1-C3F1-4A77-8E1D-EC2982511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90809-EF71-4FAB-89BE-47291A6B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2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A600E-1176-4429-95D2-E4B469103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8CBBB-5621-4974-BCBE-87DD93E56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DC308F-E603-4C1D-9599-E3F0B1BC2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E4639F-B98A-430F-A908-B40A194B1E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6B3951-0560-4E81-B20A-02CF1CD06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D28189-99C3-43CF-88DE-E84EDC2C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E30863-724E-4515-B50A-84D00EFA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C2D4C3-C441-459B-A70F-8657F902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3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0F52-DA95-449D-AD80-D58EB465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961D4C-814B-4958-94FB-2FDA0E443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0D9FB-ACBB-4B3B-A171-0FA23961A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AF5E03-2FD2-43E0-84B9-C50F7DB53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24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0AA0FB-B493-4DA9-AA08-1F05639DE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58E8DD-C8A4-4D0F-B534-7C37311C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55578-D72C-4AC8-AABC-B92693AF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75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16165-390D-4B23-B7F7-6A705BD3E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2AE40-0D0F-4DB9-B872-24EAB16EB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B44D9-2857-4394-AD25-7D1A75B41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FFA41D-86AE-471B-AD90-EE1E2E9A7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E1A615-F23A-4818-B0B5-3E26DFF19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B4BC8F-6820-4484-83D8-E79C14233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0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24A10-FE13-4E5E-B1F3-3140F0FD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658EAE-D5B8-4AE0-B47C-A4A248AD84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02D82E-5AC3-4F3E-98EB-35EF74E89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82EBE-329B-45E5-B970-873A9B92B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CDB526-9208-4516-995E-9B190D4D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44E7F-7E03-44A5-9F1E-89BC40337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F8C4D8-97AB-4307-8F7C-8413204A6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32776-1321-4305-B441-79DB94069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9C61B-3044-44E0-9D4E-E49C789C4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376B-E57C-4EE3-92DD-9934DA876307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7CECF-35FA-415B-8C68-E626E6AE6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79758-9CFA-49FE-89D3-1B69ECF83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3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 28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Statement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3260E-0F95-24BB-999C-1C32EA15C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1750"/>
            <a:ext cx="10515600" cy="441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/>
              <a:t>Write the code that a compiler might output for the following 3AC Code: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1A59A9-5D25-97FF-85FD-3701241BCE62}"/>
              </a:ext>
            </a:extLst>
          </p:cNvPr>
          <p:cNvSpPr txBox="1"/>
          <p:nvPr/>
        </p:nvSpPr>
        <p:spPr>
          <a:xfrm>
            <a:off x="838200" y="1764065"/>
            <a:ext cx="27908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enter f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[a] := 6 ADD64 [g]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[g] := 6 ADD64 [b]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leave f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B1081CB0-6441-8B7B-B070-EFF06BF7BF1D}"/>
              </a:ext>
            </a:extLst>
          </p:cNvPr>
          <p:cNvSpPr txBox="1">
            <a:spLocks/>
          </p:cNvSpPr>
          <p:nvPr/>
        </p:nvSpPr>
        <p:spPr>
          <a:xfrm>
            <a:off x="838200" y="3050644"/>
            <a:ext cx="2686050" cy="26072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600" b="1" u="sng" dirty="0"/>
              <a:t>Assume:</a:t>
            </a:r>
          </a:p>
          <a:p>
            <a:r>
              <a:rPr lang="en-US" sz="2600" dirty="0"/>
              <a:t>a is the first local in f and occupies 8 bytes</a:t>
            </a:r>
          </a:p>
          <a:p>
            <a:r>
              <a:rPr lang="en-US" sz="2600" dirty="0"/>
              <a:t>b is the second local in f and occupies 8 bytes</a:t>
            </a:r>
          </a:p>
          <a:p>
            <a:r>
              <a:rPr lang="en-US" sz="2600" dirty="0"/>
              <a:t>g is a global at label </a:t>
            </a:r>
            <a:r>
              <a:rPr lang="en-US" sz="2600" dirty="0" err="1"/>
              <a:t>var_g</a:t>
            </a:r>
            <a:r>
              <a:rPr lang="en-US" sz="2600" dirty="0"/>
              <a:t> and occupies 8 bytes</a:t>
            </a:r>
          </a:p>
          <a:p>
            <a:r>
              <a:rPr lang="en-US" sz="2600" dirty="0"/>
              <a:t>There are 2 locals in f</a:t>
            </a:r>
          </a:p>
        </p:txBody>
      </p:sp>
    </p:spTree>
    <p:extLst>
      <p:ext uri="{BB962C8B-B14F-4D97-AF65-F5344CB8AC3E}">
        <p14:creationId xmlns:p14="http://schemas.microsoft.com/office/powerpoint/2010/main" val="4294196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6113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Generating Code for Quads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Handling Jumps (Conditional)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8C0E8EAD-8AE9-499A-BA90-E5FFF69FE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E563CDD-956D-8BBA-E172-7E8C8A8B801E}"/>
              </a:ext>
            </a:extLst>
          </p:cNvPr>
          <p:cNvSpPr/>
          <p:nvPr/>
        </p:nvSpPr>
        <p:spPr>
          <a:xfrm>
            <a:off x="933818" y="4520137"/>
            <a:ext cx="2934796" cy="369332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CBFF4B-DAD9-F026-6DB1-70C4089F7763}"/>
              </a:ext>
            </a:extLst>
          </p:cNvPr>
          <p:cNvSpPr txBox="1"/>
          <p:nvPr/>
        </p:nvSpPr>
        <p:spPr>
          <a:xfrm>
            <a:off x="6573259" y="2353371"/>
            <a:ext cx="364074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3AC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LBL_1: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ifz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[tmp1]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LBL_1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5879ED-9D70-C033-DBDF-3958B0111BB3}"/>
              </a:ext>
            </a:extLst>
          </p:cNvPr>
          <p:cNvSpPr txBox="1"/>
          <p:nvPr/>
        </p:nvSpPr>
        <p:spPr>
          <a:xfrm>
            <a:off x="6573259" y="3869005"/>
            <a:ext cx="35173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LBL_1: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-24(%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$0,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je LBL_1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073F46-AFF0-E06B-AFE3-265C5943C9F4}"/>
              </a:ext>
            </a:extLst>
          </p:cNvPr>
          <p:cNvSpPr txBox="1"/>
          <p:nvPr/>
        </p:nvSpPr>
        <p:spPr>
          <a:xfrm>
            <a:off x="904681" y="2024823"/>
            <a:ext cx="1183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call &lt;name&gt;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2BA720-60B0-F718-231B-84976E8B6A42}"/>
              </a:ext>
            </a:extLst>
          </p:cNvPr>
          <p:cNvSpPr txBox="1"/>
          <p:nvPr/>
        </p:nvSpPr>
        <p:spPr>
          <a:xfrm>
            <a:off x="904682" y="4802881"/>
            <a:ext cx="2059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A58C40-E225-FC96-C604-FAEA28C8AD89}"/>
              </a:ext>
            </a:extLst>
          </p:cNvPr>
          <p:cNvSpPr txBox="1"/>
          <p:nvPr/>
        </p:nvSpPr>
        <p:spPr>
          <a:xfrm>
            <a:off x="904682" y="5504395"/>
            <a:ext cx="2098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A89A2A3-C495-DE64-0B5A-B3D996109F52}"/>
              </a:ext>
            </a:extLst>
          </p:cNvPr>
          <p:cNvSpPr txBox="1"/>
          <p:nvPr/>
        </p:nvSpPr>
        <p:spPr>
          <a:xfrm>
            <a:off x="904681" y="5855157"/>
            <a:ext cx="2113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C9CCB5-5701-D064-DC2B-73B56DD53333}"/>
              </a:ext>
            </a:extLst>
          </p:cNvPr>
          <p:cNvSpPr txBox="1"/>
          <p:nvPr/>
        </p:nvSpPr>
        <p:spPr>
          <a:xfrm>
            <a:off x="904682" y="5153638"/>
            <a:ext cx="207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1E27AE-C157-0AB3-87AF-4EB509DD4F1C}"/>
              </a:ext>
            </a:extLst>
          </p:cNvPr>
          <p:cNvSpPr txBox="1"/>
          <p:nvPr/>
        </p:nvSpPr>
        <p:spPr>
          <a:xfrm>
            <a:off x="904682" y="1322309"/>
            <a:ext cx="1257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&lt;proc&gt;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EF9D5D6-C755-9EB4-789C-2259BC6418C7}"/>
              </a:ext>
            </a:extLst>
          </p:cNvPr>
          <p:cNvSpPr txBox="1"/>
          <p:nvPr/>
        </p:nvSpPr>
        <p:spPr>
          <a:xfrm>
            <a:off x="904682" y="1673066"/>
            <a:ext cx="1245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leave &lt;proc&gt;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4F7C45B-D282-2C32-05D1-DF32A2DB1323}"/>
              </a:ext>
            </a:extLst>
          </p:cNvPr>
          <p:cNvSpPr txBox="1"/>
          <p:nvPr/>
        </p:nvSpPr>
        <p:spPr>
          <a:xfrm>
            <a:off x="904681" y="4526796"/>
            <a:ext cx="1827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ifz</a:t>
            </a:r>
            <a:r>
              <a:rPr lang="en-US" sz="1600" dirty="0"/>
              <a:t> &lt;</a:t>
            </a:r>
            <a:r>
              <a:rPr lang="en-US" sz="1600" dirty="0" err="1"/>
              <a:t>opd</a:t>
            </a:r>
            <a:r>
              <a:rPr lang="en-US" sz="1600" dirty="0"/>
              <a:t>&gt; </a:t>
            </a:r>
            <a:r>
              <a:rPr lang="en-US" sz="1600" dirty="0" err="1"/>
              <a:t>goto</a:t>
            </a:r>
            <a:r>
              <a:rPr lang="en-US" sz="1600" dirty="0"/>
              <a:t> &lt;</a:t>
            </a:r>
            <a:r>
              <a:rPr lang="en-US" sz="1600" dirty="0" err="1"/>
              <a:t>lbl</a:t>
            </a:r>
            <a:r>
              <a:rPr lang="en-US" sz="1600" dirty="0"/>
              <a:t>&gt;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D7E6C3-9622-C480-0840-C85C1AA8784B}"/>
              </a:ext>
            </a:extLst>
          </p:cNvPr>
          <p:cNvSpPr txBox="1"/>
          <p:nvPr/>
        </p:nvSpPr>
        <p:spPr>
          <a:xfrm>
            <a:off x="904682" y="3803292"/>
            <a:ext cx="743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goto</a:t>
            </a:r>
            <a:r>
              <a:rPr lang="en-US" sz="1600" dirty="0"/>
              <a:t> Li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5AB98C-B556-7C7C-F416-86B41CF64E00}"/>
              </a:ext>
            </a:extLst>
          </p:cNvPr>
          <p:cNvSpPr txBox="1"/>
          <p:nvPr/>
        </p:nvSpPr>
        <p:spPr>
          <a:xfrm>
            <a:off x="904681" y="3472655"/>
            <a:ext cx="1385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lbl</a:t>
            </a:r>
            <a:r>
              <a:rPr lang="en-US" sz="1600" dirty="0"/>
              <a:t>&gt;: &lt;INSTR&gt;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B497066-2C61-5989-5028-59E444753672}"/>
              </a:ext>
            </a:extLst>
          </p:cNvPr>
          <p:cNvSpPr txBox="1"/>
          <p:nvPr/>
        </p:nvSpPr>
        <p:spPr>
          <a:xfrm>
            <a:off x="904682" y="3102979"/>
            <a:ext cx="2701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08AFD1-C78D-E929-6099-B8D6CFAC287A}"/>
              </a:ext>
            </a:extLst>
          </p:cNvPr>
          <p:cNvSpPr txBox="1"/>
          <p:nvPr/>
        </p:nvSpPr>
        <p:spPr>
          <a:xfrm>
            <a:off x="904681" y="2752222"/>
            <a:ext cx="2125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A2A3CF6-504E-D2F2-EDD6-C070F71EDCAE}"/>
              </a:ext>
            </a:extLst>
          </p:cNvPr>
          <p:cNvSpPr txBox="1"/>
          <p:nvPr/>
        </p:nvSpPr>
        <p:spPr>
          <a:xfrm>
            <a:off x="904681" y="2401465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83D6A3F-1A04-DD45-5F33-D06422A41F60}"/>
              </a:ext>
            </a:extLst>
          </p:cNvPr>
          <p:cNvSpPr txBox="1"/>
          <p:nvPr/>
        </p:nvSpPr>
        <p:spPr>
          <a:xfrm>
            <a:off x="927426" y="4154049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nop</a:t>
            </a:r>
            <a:endParaRPr lang="en-US" sz="1600" dirty="0"/>
          </a:p>
        </p:txBody>
      </p:sp>
      <p:pic>
        <p:nvPicPr>
          <p:cNvPr id="36" name="Picture 35" descr="Image result for in progress">
            <a:extLst>
              <a:ext uri="{FF2B5EF4-FFF2-40B4-BE49-F238E27FC236}">
                <a16:creationId xmlns:a16="http://schemas.microsoft.com/office/drawing/2014/main" id="{4F52801C-5AE9-DE7B-4E01-C137970CD8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3449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 descr="Image result for in progress">
            <a:extLst>
              <a:ext uri="{FF2B5EF4-FFF2-40B4-BE49-F238E27FC236}">
                <a16:creationId xmlns:a16="http://schemas.microsoft.com/office/drawing/2014/main" id="{E886FB6A-B5B0-D72D-2226-63E90B4D32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6770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Image result for in progress">
            <a:extLst>
              <a:ext uri="{FF2B5EF4-FFF2-40B4-BE49-F238E27FC236}">
                <a16:creationId xmlns:a16="http://schemas.microsoft.com/office/drawing/2014/main" id="{5FEB25FC-7D15-CCE4-CE11-7566F03E1D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04644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 descr="Image result for in progress">
            <a:extLst>
              <a:ext uri="{FF2B5EF4-FFF2-40B4-BE49-F238E27FC236}">
                <a16:creationId xmlns:a16="http://schemas.microsoft.com/office/drawing/2014/main" id="{7AD3F05B-8A2A-F8D0-8548-35784416AB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41611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1" descr="Image result for in progress">
            <a:extLst>
              <a:ext uri="{FF2B5EF4-FFF2-40B4-BE49-F238E27FC236}">
                <a16:creationId xmlns:a16="http://schemas.microsoft.com/office/drawing/2014/main" id="{87239D50-C44E-3F72-459B-EED4A09E6C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76687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2" descr="Image result for in progress">
            <a:extLst>
              <a:ext uri="{FF2B5EF4-FFF2-40B4-BE49-F238E27FC236}">
                <a16:creationId xmlns:a16="http://schemas.microsoft.com/office/drawing/2014/main" id="{02552588-DBC2-769A-D979-252986403C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50063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Image result for in progress">
            <a:extLst>
              <a:ext uri="{FF2B5EF4-FFF2-40B4-BE49-F238E27FC236}">
                <a16:creationId xmlns:a16="http://schemas.microsoft.com/office/drawing/2014/main" id="{7673A838-D966-94DF-6205-7AF44C252E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83194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4" descr="Image result for in progress">
            <a:extLst>
              <a:ext uri="{FF2B5EF4-FFF2-40B4-BE49-F238E27FC236}">
                <a16:creationId xmlns:a16="http://schemas.microsoft.com/office/drawing/2014/main" id="{A33B1A26-42D8-A997-7F3D-D7428562C6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17630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Image result for in progress">
            <a:extLst>
              <a:ext uri="{FF2B5EF4-FFF2-40B4-BE49-F238E27FC236}">
                <a16:creationId xmlns:a16="http://schemas.microsoft.com/office/drawing/2014/main" id="{2349C085-9005-F3AC-E64F-3FBBD80222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138348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9A214B1C-D4D5-B99C-F646-55A7E5B0B04D}"/>
              </a:ext>
            </a:extLst>
          </p:cNvPr>
          <p:cNvGrpSpPr/>
          <p:nvPr/>
        </p:nvGrpSpPr>
        <p:grpSpPr>
          <a:xfrm>
            <a:off x="8259120" y="1702300"/>
            <a:ext cx="1130438" cy="917332"/>
            <a:chOff x="8259120" y="1702300"/>
            <a:chExt cx="1130438" cy="91733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ED5B3CD-0185-213B-EF66-B8F3BAE2FBCA}"/>
                </a:ext>
              </a:extLst>
            </p:cNvPr>
            <p:cNvSpPr txBox="1"/>
            <p:nvPr/>
          </p:nvSpPr>
          <p:spPr>
            <a:xfrm>
              <a:off x="8259120" y="1702300"/>
              <a:ext cx="1130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schemeClr val="accent2"/>
                  </a:solidFill>
                </a:rPr>
                <a:t>-24(%</a:t>
              </a:r>
              <a:r>
                <a:rPr lang="en-US" b="1" i="1" dirty="0" err="1">
                  <a:solidFill>
                    <a:schemeClr val="accent2"/>
                  </a:solidFill>
                </a:rPr>
                <a:t>rbp</a:t>
              </a:r>
              <a:r>
                <a:rPr lang="en-US" b="1" i="1" dirty="0">
                  <a:solidFill>
                    <a:schemeClr val="accent2"/>
                  </a:solidFill>
                </a:rPr>
                <a:t>)</a:t>
              </a: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55E37F0-C688-6F76-1E24-A687C4C314CF}"/>
                </a:ext>
              </a:extLst>
            </p:cNvPr>
            <p:cNvSpPr/>
            <p:nvPr/>
          </p:nvSpPr>
          <p:spPr>
            <a:xfrm>
              <a:off x="8435828" y="2075935"/>
              <a:ext cx="533142" cy="543697"/>
            </a:xfrm>
            <a:custGeom>
              <a:avLst/>
              <a:gdLst>
                <a:gd name="connsiteX0" fmla="*/ 362183 w 533142"/>
                <a:gd name="connsiteY0" fmla="*/ 0 h 543697"/>
                <a:gd name="connsiteX1" fmla="*/ 518702 w 533142"/>
                <a:gd name="connsiteY1" fmla="*/ 205946 h 543697"/>
                <a:gd name="connsiteX2" fmla="*/ 40907 w 533142"/>
                <a:gd name="connsiteY2" fmla="*/ 313038 h 543697"/>
                <a:gd name="connsiteX3" fmla="*/ 57383 w 533142"/>
                <a:gd name="connsiteY3" fmla="*/ 543697 h 543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142" h="543697">
                  <a:moveTo>
                    <a:pt x="362183" y="0"/>
                  </a:moveTo>
                  <a:cubicBezTo>
                    <a:pt x="467215" y="76886"/>
                    <a:pt x="572248" y="153773"/>
                    <a:pt x="518702" y="205946"/>
                  </a:cubicBezTo>
                  <a:cubicBezTo>
                    <a:pt x="465156" y="258119"/>
                    <a:pt x="117793" y="256746"/>
                    <a:pt x="40907" y="313038"/>
                  </a:cubicBezTo>
                  <a:cubicBezTo>
                    <a:pt x="-35979" y="369330"/>
                    <a:pt x="10702" y="456513"/>
                    <a:pt x="57383" y="543697"/>
                  </a:cubicBezTo>
                </a:path>
              </a:pathLst>
            </a:custGeom>
            <a:noFill/>
            <a:ln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7033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E39E0746-0A46-8381-9C1D-C7F07042C777}"/>
              </a:ext>
            </a:extLst>
          </p:cNvPr>
          <p:cNvSpPr/>
          <p:nvPr/>
        </p:nvSpPr>
        <p:spPr>
          <a:xfrm>
            <a:off x="7955517" y="5978649"/>
            <a:ext cx="3331800" cy="281354"/>
          </a:xfrm>
          <a:prstGeom prst="roundRect">
            <a:avLst/>
          </a:prstGeom>
          <a:solidFill>
            <a:srgbClr val="FFABAB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44DDCC87-E74D-DA4D-638D-3180EA5698B2}"/>
              </a:ext>
            </a:extLst>
          </p:cNvPr>
          <p:cNvSpPr/>
          <p:nvPr/>
        </p:nvSpPr>
        <p:spPr>
          <a:xfrm>
            <a:off x="4169151" y="4747922"/>
            <a:ext cx="3270447" cy="281354"/>
          </a:xfrm>
          <a:prstGeom prst="roundRect">
            <a:avLst/>
          </a:prstGeom>
          <a:solidFill>
            <a:srgbClr val="FFABAB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EB5D9E93-50EC-F4BB-F88A-52B847C8E374}"/>
              </a:ext>
            </a:extLst>
          </p:cNvPr>
          <p:cNvSpPr/>
          <p:nvPr/>
        </p:nvSpPr>
        <p:spPr>
          <a:xfrm>
            <a:off x="4148901" y="2665732"/>
            <a:ext cx="218313" cy="281354"/>
          </a:xfrm>
          <a:prstGeom prst="roundRect">
            <a:avLst/>
          </a:prstGeom>
          <a:solidFill>
            <a:srgbClr val="FFABAB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136B3C64-7C70-A4B5-CE5B-15C723841BB5}"/>
              </a:ext>
            </a:extLst>
          </p:cNvPr>
          <p:cNvSpPr/>
          <p:nvPr/>
        </p:nvSpPr>
        <p:spPr>
          <a:xfrm>
            <a:off x="4145568" y="2381740"/>
            <a:ext cx="221646" cy="256836"/>
          </a:xfrm>
          <a:prstGeom prst="roundRect">
            <a:avLst/>
          </a:prstGeom>
          <a:solidFill>
            <a:srgbClr val="D6BBEB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A1306C1B-513D-B9D1-489C-3B32F9BFABF6}"/>
              </a:ext>
            </a:extLst>
          </p:cNvPr>
          <p:cNvSpPr/>
          <p:nvPr/>
        </p:nvSpPr>
        <p:spPr>
          <a:xfrm>
            <a:off x="4332061" y="2084008"/>
            <a:ext cx="1359128" cy="25683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C9711D1-C1FA-76A1-B03E-F6A9A82FA30B}"/>
              </a:ext>
            </a:extLst>
          </p:cNvPr>
          <p:cNvSpPr/>
          <p:nvPr/>
        </p:nvSpPr>
        <p:spPr>
          <a:xfrm>
            <a:off x="4161996" y="1787208"/>
            <a:ext cx="1638730" cy="2813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FF979A2-DBC8-6BB3-DF8D-4C07318EB9BF}"/>
              </a:ext>
            </a:extLst>
          </p:cNvPr>
          <p:cNvSpPr/>
          <p:nvPr/>
        </p:nvSpPr>
        <p:spPr>
          <a:xfrm>
            <a:off x="4852193" y="1825557"/>
            <a:ext cx="781846" cy="2175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BC61CC7-BE05-643A-2554-FF8FD1C0F854}"/>
              </a:ext>
            </a:extLst>
          </p:cNvPr>
          <p:cNvSpPr/>
          <p:nvPr/>
        </p:nvSpPr>
        <p:spPr>
          <a:xfrm>
            <a:off x="4169151" y="4440758"/>
            <a:ext cx="3270447" cy="281354"/>
          </a:xfrm>
          <a:prstGeom prst="roundRect">
            <a:avLst/>
          </a:prstGeom>
          <a:solidFill>
            <a:srgbClr val="D6BBEB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F01E37F-905B-DEE0-FBF2-42FC84AF7CD1}"/>
              </a:ext>
            </a:extLst>
          </p:cNvPr>
          <p:cNvSpPr/>
          <p:nvPr/>
        </p:nvSpPr>
        <p:spPr>
          <a:xfrm>
            <a:off x="4169151" y="4136540"/>
            <a:ext cx="3270447" cy="28135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1FD8905-C29A-CB08-ED6E-9050410C5E27}"/>
              </a:ext>
            </a:extLst>
          </p:cNvPr>
          <p:cNvSpPr/>
          <p:nvPr/>
        </p:nvSpPr>
        <p:spPr>
          <a:xfrm>
            <a:off x="4169151" y="3832322"/>
            <a:ext cx="3270447" cy="2813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7EB00B4-CCB7-62DB-65A3-AC856B71997D}"/>
              </a:ext>
            </a:extLst>
          </p:cNvPr>
          <p:cNvSpPr/>
          <p:nvPr/>
        </p:nvSpPr>
        <p:spPr>
          <a:xfrm>
            <a:off x="4169151" y="3518992"/>
            <a:ext cx="3270447" cy="2941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FB7FAD8-EF87-C666-DB8C-CB6CB2DAC51C}"/>
              </a:ext>
            </a:extLst>
          </p:cNvPr>
          <p:cNvSpPr/>
          <p:nvPr/>
        </p:nvSpPr>
        <p:spPr>
          <a:xfrm>
            <a:off x="7973256" y="5644007"/>
            <a:ext cx="3314061" cy="286893"/>
          </a:xfrm>
          <a:prstGeom prst="roundRect">
            <a:avLst>
              <a:gd name="adj" fmla="val 14904"/>
            </a:avLst>
          </a:prstGeom>
          <a:solidFill>
            <a:srgbClr val="D6BBEB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D531E8C9-1FA5-1B64-7646-6E1D09ACFE67}"/>
              </a:ext>
            </a:extLst>
          </p:cNvPr>
          <p:cNvSpPr/>
          <p:nvPr/>
        </p:nvSpPr>
        <p:spPr>
          <a:xfrm>
            <a:off x="7973257" y="4443857"/>
            <a:ext cx="3314061" cy="1175893"/>
          </a:xfrm>
          <a:prstGeom prst="roundRect">
            <a:avLst>
              <a:gd name="adj" fmla="val 4944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3E3F8B9-46E7-45C8-D311-8C9CC7DA55DC}"/>
              </a:ext>
            </a:extLst>
          </p:cNvPr>
          <p:cNvSpPr/>
          <p:nvPr/>
        </p:nvSpPr>
        <p:spPr>
          <a:xfrm>
            <a:off x="7973257" y="3516757"/>
            <a:ext cx="3314061" cy="902843"/>
          </a:xfrm>
          <a:prstGeom prst="roundRect">
            <a:avLst>
              <a:gd name="adj" fmla="val 4944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27A5D6C-74FF-4E1B-1779-D2F6969083A9}"/>
              </a:ext>
            </a:extLst>
          </p:cNvPr>
          <p:cNvSpPr/>
          <p:nvPr/>
        </p:nvSpPr>
        <p:spPr>
          <a:xfrm>
            <a:off x="7973257" y="1687957"/>
            <a:ext cx="3314061" cy="1802956"/>
          </a:xfrm>
          <a:prstGeom prst="roundRect">
            <a:avLst>
              <a:gd name="adj" fmla="val 494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6113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Generating Code for Quads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Handling Jumps (Conditional)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8C0E8EAD-8AE9-499A-BA90-E5FFF69FE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E17EF0-FC23-511D-08FD-BF134210C8DA}"/>
              </a:ext>
            </a:extLst>
          </p:cNvPr>
          <p:cNvSpPr txBox="1"/>
          <p:nvPr/>
        </p:nvSpPr>
        <p:spPr>
          <a:xfrm>
            <a:off x="4105316" y="1739322"/>
            <a:ext cx="1789272" cy="1211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6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while(a &lt; b){</a:t>
            </a:r>
          </a:p>
          <a:p>
            <a:pPr>
              <a:lnSpc>
                <a:spcPts val="216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 = 1 + a;</a:t>
            </a:r>
          </a:p>
          <a:p>
            <a:pPr>
              <a:lnSpc>
                <a:spcPts val="216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ts val="216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3AA3B4-10BC-B696-D3B6-653962957946}"/>
              </a:ext>
            </a:extLst>
          </p:cNvPr>
          <p:cNvSpPr txBox="1"/>
          <p:nvPr/>
        </p:nvSpPr>
        <p:spPr>
          <a:xfrm>
            <a:off x="4105316" y="3164790"/>
            <a:ext cx="3393878" cy="1923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b="1" u="sng" dirty="0"/>
              <a:t>3AC Code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L_1: [tmp1] = [a] LT64 [b]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ifz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[tmp1]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L_2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[a] = [a] ADD64 1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L_1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L_2: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455DA3-594D-2172-6B39-F09C51327CFE}"/>
              </a:ext>
            </a:extLst>
          </p:cNvPr>
          <p:cNvSpPr txBox="1"/>
          <p:nvPr/>
        </p:nvSpPr>
        <p:spPr>
          <a:xfrm>
            <a:off x="7955518" y="1316235"/>
            <a:ext cx="3270447" cy="53091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b="1" u="sng" dirty="0"/>
              <a:t>X64 Code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-24(%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-32(%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$0,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setlt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-40(%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-40(%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%r11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$0, %r11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je L_2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$1,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-24(%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-24(%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L_1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L_2: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2400"/>
              </a:lnSpc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28B60FF-D292-C2D9-6995-5968CAFFB4A8}"/>
              </a:ext>
            </a:extLst>
          </p:cNvPr>
          <p:cNvSpPr txBox="1"/>
          <p:nvPr/>
        </p:nvSpPr>
        <p:spPr>
          <a:xfrm>
            <a:off x="4105316" y="1457359"/>
            <a:ext cx="1409700" cy="364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160"/>
              </a:lnSpc>
            </a:pPr>
            <a:r>
              <a:rPr lang="en-US" b="1" u="sng" dirty="0"/>
              <a:t>Source Code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10DEEE0-C32A-63BC-D91D-4804BF4DEF1D}"/>
              </a:ext>
            </a:extLst>
          </p:cNvPr>
          <p:cNvSpPr txBox="1"/>
          <p:nvPr/>
        </p:nvSpPr>
        <p:spPr>
          <a:xfrm>
            <a:off x="7973256" y="1671229"/>
            <a:ext cx="74392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L_1:</a:t>
            </a:r>
            <a:endParaRPr lang="en-US" sz="16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6DDCDAA-238C-3984-9A5D-6AC601E869AE}"/>
              </a:ext>
            </a:extLst>
          </p:cNvPr>
          <p:cNvSpPr txBox="1"/>
          <p:nvPr/>
        </p:nvSpPr>
        <p:spPr>
          <a:xfrm>
            <a:off x="904681" y="2024823"/>
            <a:ext cx="1183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call &lt;name&gt;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E8CC2DC-63AF-C8CD-1A3E-581A36E8FB35}"/>
              </a:ext>
            </a:extLst>
          </p:cNvPr>
          <p:cNvSpPr txBox="1"/>
          <p:nvPr/>
        </p:nvSpPr>
        <p:spPr>
          <a:xfrm>
            <a:off x="904682" y="4802881"/>
            <a:ext cx="2059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F32C96C-48BE-2F6F-985C-61836E724AC0}"/>
              </a:ext>
            </a:extLst>
          </p:cNvPr>
          <p:cNvSpPr txBox="1"/>
          <p:nvPr/>
        </p:nvSpPr>
        <p:spPr>
          <a:xfrm>
            <a:off x="904682" y="5504395"/>
            <a:ext cx="2098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99CA521-64D5-E283-6FC8-5BA0C6D87557}"/>
              </a:ext>
            </a:extLst>
          </p:cNvPr>
          <p:cNvSpPr txBox="1"/>
          <p:nvPr/>
        </p:nvSpPr>
        <p:spPr>
          <a:xfrm>
            <a:off x="904681" y="5855157"/>
            <a:ext cx="2113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6536E59-5EAB-0B57-BEBE-F815F260181F}"/>
              </a:ext>
            </a:extLst>
          </p:cNvPr>
          <p:cNvSpPr txBox="1"/>
          <p:nvPr/>
        </p:nvSpPr>
        <p:spPr>
          <a:xfrm>
            <a:off x="904682" y="5153638"/>
            <a:ext cx="207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B86ABCF-1A1F-C035-FBAA-E2A23719EF0F}"/>
              </a:ext>
            </a:extLst>
          </p:cNvPr>
          <p:cNvSpPr txBox="1"/>
          <p:nvPr/>
        </p:nvSpPr>
        <p:spPr>
          <a:xfrm>
            <a:off x="904682" y="1322309"/>
            <a:ext cx="1257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&lt;proc&gt;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63559B3-3347-2B11-0429-74F69315E30F}"/>
              </a:ext>
            </a:extLst>
          </p:cNvPr>
          <p:cNvSpPr txBox="1"/>
          <p:nvPr/>
        </p:nvSpPr>
        <p:spPr>
          <a:xfrm>
            <a:off x="904682" y="1673066"/>
            <a:ext cx="1245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leave &lt;proc&gt;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A15F047-5D26-9C9B-94A7-73DB048F9D5F}"/>
              </a:ext>
            </a:extLst>
          </p:cNvPr>
          <p:cNvSpPr txBox="1"/>
          <p:nvPr/>
        </p:nvSpPr>
        <p:spPr>
          <a:xfrm>
            <a:off x="904681" y="4526796"/>
            <a:ext cx="1827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ifz</a:t>
            </a:r>
            <a:r>
              <a:rPr lang="en-US" sz="1600" dirty="0"/>
              <a:t> &lt;</a:t>
            </a:r>
            <a:r>
              <a:rPr lang="en-US" sz="1600" dirty="0" err="1"/>
              <a:t>opd</a:t>
            </a:r>
            <a:r>
              <a:rPr lang="en-US" sz="1600" dirty="0"/>
              <a:t>&gt; </a:t>
            </a:r>
            <a:r>
              <a:rPr lang="en-US" sz="1600" dirty="0" err="1"/>
              <a:t>goto</a:t>
            </a:r>
            <a:r>
              <a:rPr lang="en-US" sz="1600" dirty="0"/>
              <a:t> &lt;</a:t>
            </a:r>
            <a:r>
              <a:rPr lang="en-US" sz="1600" dirty="0" err="1"/>
              <a:t>lbl</a:t>
            </a:r>
            <a:r>
              <a:rPr lang="en-US" sz="1600" dirty="0"/>
              <a:t>&gt;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514983E-39BC-9AF2-C95A-9A3646418AD9}"/>
              </a:ext>
            </a:extLst>
          </p:cNvPr>
          <p:cNvSpPr txBox="1"/>
          <p:nvPr/>
        </p:nvSpPr>
        <p:spPr>
          <a:xfrm>
            <a:off x="904682" y="3803292"/>
            <a:ext cx="743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goto</a:t>
            </a:r>
            <a:r>
              <a:rPr lang="en-US" sz="1600" dirty="0"/>
              <a:t> Li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35A9939-82A5-E049-C913-B7CFBF172812}"/>
              </a:ext>
            </a:extLst>
          </p:cNvPr>
          <p:cNvSpPr txBox="1"/>
          <p:nvPr/>
        </p:nvSpPr>
        <p:spPr>
          <a:xfrm>
            <a:off x="904681" y="3472655"/>
            <a:ext cx="1385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lbl</a:t>
            </a:r>
            <a:r>
              <a:rPr lang="en-US" sz="1600" dirty="0"/>
              <a:t>&gt;: &lt;INSTR&gt;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D001B9F-B678-BED2-38FB-8CDA3EE8E674}"/>
              </a:ext>
            </a:extLst>
          </p:cNvPr>
          <p:cNvSpPr txBox="1"/>
          <p:nvPr/>
        </p:nvSpPr>
        <p:spPr>
          <a:xfrm>
            <a:off x="904682" y="3102979"/>
            <a:ext cx="2701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09B0996-B0EA-27F9-6239-4F7A1AB25F0E}"/>
              </a:ext>
            </a:extLst>
          </p:cNvPr>
          <p:cNvSpPr txBox="1"/>
          <p:nvPr/>
        </p:nvSpPr>
        <p:spPr>
          <a:xfrm>
            <a:off x="904681" y="2752222"/>
            <a:ext cx="2125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94AB088-D665-FC5A-8140-BACFC974C390}"/>
              </a:ext>
            </a:extLst>
          </p:cNvPr>
          <p:cNvSpPr txBox="1"/>
          <p:nvPr/>
        </p:nvSpPr>
        <p:spPr>
          <a:xfrm>
            <a:off x="904681" y="2401465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245C06D-55F8-1D72-3A97-3DC5F1833F36}"/>
              </a:ext>
            </a:extLst>
          </p:cNvPr>
          <p:cNvSpPr txBox="1"/>
          <p:nvPr/>
        </p:nvSpPr>
        <p:spPr>
          <a:xfrm>
            <a:off x="927426" y="4154049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nop</a:t>
            </a:r>
            <a:endParaRPr lang="en-US" sz="1600" dirty="0"/>
          </a:p>
        </p:txBody>
      </p:sp>
      <p:pic>
        <p:nvPicPr>
          <p:cNvPr id="72" name="Picture 71" descr="Image result for in progress">
            <a:extLst>
              <a:ext uri="{FF2B5EF4-FFF2-40B4-BE49-F238E27FC236}">
                <a16:creationId xmlns:a16="http://schemas.microsoft.com/office/drawing/2014/main" id="{3866C9CF-17A2-A5D2-B43D-6984C40077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3449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72" descr="Image result for in progress">
            <a:extLst>
              <a:ext uri="{FF2B5EF4-FFF2-40B4-BE49-F238E27FC236}">
                <a16:creationId xmlns:a16="http://schemas.microsoft.com/office/drawing/2014/main" id="{C3ED1FAD-6FA0-7AE7-D8C7-135F899CDA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6770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73" descr="Image result for in progress">
            <a:extLst>
              <a:ext uri="{FF2B5EF4-FFF2-40B4-BE49-F238E27FC236}">
                <a16:creationId xmlns:a16="http://schemas.microsoft.com/office/drawing/2014/main" id="{B99DCFEA-E3F3-2BCD-6A45-61C0CF483E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04644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74" descr="Image result for in progress">
            <a:extLst>
              <a:ext uri="{FF2B5EF4-FFF2-40B4-BE49-F238E27FC236}">
                <a16:creationId xmlns:a16="http://schemas.microsoft.com/office/drawing/2014/main" id="{2C1A9441-8354-BA58-854C-A141504CE6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41611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75" descr="Image result for in progress">
            <a:extLst>
              <a:ext uri="{FF2B5EF4-FFF2-40B4-BE49-F238E27FC236}">
                <a16:creationId xmlns:a16="http://schemas.microsoft.com/office/drawing/2014/main" id="{343AF18A-1E04-1C0E-1A7C-25B8D1008E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76687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76" descr="Image result for in progress">
            <a:extLst>
              <a:ext uri="{FF2B5EF4-FFF2-40B4-BE49-F238E27FC236}">
                <a16:creationId xmlns:a16="http://schemas.microsoft.com/office/drawing/2014/main" id="{0EB84C3B-6CCB-E777-1112-49718B2436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50063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77" descr="Image result for in progress">
            <a:extLst>
              <a:ext uri="{FF2B5EF4-FFF2-40B4-BE49-F238E27FC236}">
                <a16:creationId xmlns:a16="http://schemas.microsoft.com/office/drawing/2014/main" id="{FBE5D7AD-59B1-BA92-826F-FAA2CADBF7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83194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78" descr="Image result for in progress">
            <a:extLst>
              <a:ext uri="{FF2B5EF4-FFF2-40B4-BE49-F238E27FC236}">
                <a16:creationId xmlns:a16="http://schemas.microsoft.com/office/drawing/2014/main" id="{FBE0BECB-7A89-C6CC-FF90-CE1940574A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17630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79" descr="Image result for in progress">
            <a:extLst>
              <a:ext uri="{FF2B5EF4-FFF2-40B4-BE49-F238E27FC236}">
                <a16:creationId xmlns:a16="http://schemas.microsoft.com/office/drawing/2014/main" id="{0D50F8F4-2B83-5ED6-85B4-3C6C55C8E5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138348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80" descr="Image result for in progress">
            <a:extLst>
              <a:ext uri="{FF2B5EF4-FFF2-40B4-BE49-F238E27FC236}">
                <a16:creationId xmlns:a16="http://schemas.microsoft.com/office/drawing/2014/main" id="{3558D4C9-AD43-0685-334B-B930C212E5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55730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20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37" grpId="0" animBg="1"/>
      <p:bldP spid="36" grpId="0" animBg="1"/>
      <p:bldP spid="33" grpId="0" animBg="1"/>
      <p:bldP spid="29" grpId="0" animBg="1"/>
      <p:bldP spid="28" grpId="0" animBg="1"/>
      <p:bldP spid="25" grpId="0" animBg="1"/>
      <p:bldP spid="17" grpId="0" animBg="1"/>
      <p:bldP spid="16" grpId="0" animBg="1"/>
      <p:bldP spid="15" grpId="0" animBg="1"/>
      <p:bldP spid="14" grpId="0" animBg="1"/>
      <p:bldP spid="23" grpId="0" animBg="1"/>
      <p:bldP spid="22" grpId="0" animBg="1"/>
      <p:bldP spid="21" grpId="0" animBg="1"/>
      <p:bldP spid="19" grpId="0" animBg="1"/>
      <p:bldP spid="9" grpId="0"/>
      <p:bldP spid="27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8449808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jumps</a:t>
            </a:r>
          </a:p>
          <a:p>
            <a:r>
              <a:rPr lang="en-US" dirty="0"/>
              <a:t>Conditionals</a:t>
            </a:r>
          </a:p>
          <a:p>
            <a:r>
              <a:rPr lang="en-US" dirty="0" err="1"/>
              <a:t>Unconditionals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3875138"/>
            <a:ext cx="2746976" cy="2038422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4BFC044-B9BF-9460-6CC8-320ECFAF7CB5}"/>
              </a:ext>
            </a:extLst>
          </p:cNvPr>
          <p:cNvSpPr/>
          <p:nvPr/>
        </p:nvSpPr>
        <p:spPr>
          <a:xfrm>
            <a:off x="2084576" y="3708755"/>
            <a:ext cx="5729388" cy="543525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8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015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Functions are an Illusion! 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 – Respecting Conventions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1699469"/>
            <a:ext cx="436869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Program state is just:</a:t>
            </a:r>
          </a:p>
          <a:p>
            <a:r>
              <a:rPr lang="en-US" dirty="0"/>
              <a:t>Bytes in registers</a:t>
            </a:r>
          </a:p>
          <a:p>
            <a:r>
              <a:rPr lang="en-US" dirty="0"/>
              <a:t>Bytes in memory</a:t>
            </a:r>
          </a:p>
          <a:p>
            <a:pPr marL="0" indent="0">
              <a:buNone/>
            </a:pPr>
            <a:r>
              <a:rPr lang="en-US" b="1" dirty="0"/>
              <a:t>The compiler must ensure caller-</a:t>
            </a:r>
            <a:r>
              <a:rPr lang="en-US" b="1" dirty="0" err="1"/>
              <a:t>callee</a:t>
            </a:r>
            <a:r>
              <a:rPr lang="en-US" b="1" dirty="0"/>
              <a:t> interoperability</a:t>
            </a:r>
          </a:p>
          <a:p>
            <a:r>
              <a:rPr lang="en-US" dirty="0"/>
              <a:t>Make caller places values where </a:t>
            </a:r>
            <a:r>
              <a:rPr lang="en-US" dirty="0" err="1"/>
              <a:t>callee</a:t>
            </a:r>
            <a:r>
              <a:rPr lang="en-US" dirty="0"/>
              <a:t> expects (and vice-versa)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/>
          </a:p>
        </p:txBody>
      </p:sp>
      <p:pic>
        <p:nvPicPr>
          <p:cNvPr id="2050" name="Picture 2" descr="https://vignette.wikia.nocookie.net/lakewood-plaza-turbo/images/b/bf/Your_World_is_an_Illusion_Titlecard.png/revision/latest/scale-to-width-down/250?cb=20180504061704">
            <a:extLst>
              <a:ext uri="{FF2B5EF4-FFF2-40B4-BE49-F238E27FC236}">
                <a16:creationId xmlns:a16="http://schemas.microsoft.com/office/drawing/2014/main" id="{B34245F8-EE49-4748-B892-9EB9D02B3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779" y="2693640"/>
            <a:ext cx="3452014" cy="1946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726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Interoperability Conventions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9" y="1699469"/>
            <a:ext cx="5459719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The </a:t>
            </a:r>
            <a:r>
              <a:rPr lang="en-US" b="1" dirty="0" err="1"/>
              <a:t>Callee</a:t>
            </a:r>
            <a:r>
              <a:rPr lang="en-US" b="1" dirty="0"/>
              <a:t> needs to trust that the caller put data where it needs to be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Memory layout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Stack grows down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Denoted by %</a:t>
            </a:r>
            <a:r>
              <a:rPr lang="en-US" dirty="0" err="1"/>
              <a:t>rsp</a:t>
            </a:r>
            <a:endParaRPr lang="en-US" dirty="0"/>
          </a:p>
          <a:p>
            <a:r>
              <a:rPr lang="en-US" b="1" dirty="0" err="1"/>
              <a:t>syscall</a:t>
            </a:r>
            <a:r>
              <a:rPr lang="en-US" b="1" dirty="0"/>
              <a:t> </a:t>
            </a:r>
            <a:r>
              <a:rPr lang="en-US" b="1" dirty="0" err="1"/>
              <a:t>args</a:t>
            </a:r>
            <a:endParaRPr lang="en-US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Which </a:t>
            </a:r>
            <a:r>
              <a:rPr lang="en-US" dirty="0" err="1"/>
              <a:t>syscall</a:t>
            </a:r>
            <a:r>
              <a:rPr lang="en-US" dirty="0"/>
              <a:t>: %</a:t>
            </a:r>
            <a:r>
              <a:rPr lang="en-US" dirty="0" err="1"/>
              <a:t>rax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First param: %</a:t>
            </a:r>
            <a:r>
              <a:rPr lang="en-US" dirty="0" err="1"/>
              <a:t>rdi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Second param: %</a:t>
            </a:r>
            <a:r>
              <a:rPr lang="en-US" dirty="0" err="1"/>
              <a:t>rsi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14</a:t>
            </a:fld>
            <a:endParaRPr lang="en-US"/>
          </a:p>
        </p:txBody>
      </p:sp>
      <p:pic>
        <p:nvPicPr>
          <p:cNvPr id="1026" name="Picture 2" descr="Trust-fall icons | Noun Project">
            <a:extLst>
              <a:ext uri="{FF2B5EF4-FFF2-40B4-BE49-F238E27FC236}">
                <a16:creationId xmlns:a16="http://schemas.microsoft.com/office/drawing/2014/main" id="{1A1435EF-28CB-4AE2-9A3D-470A613D7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24765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1998DBB-F580-467D-9A40-31772133838E}"/>
              </a:ext>
            </a:extLst>
          </p:cNvPr>
          <p:cNvSpPr txBox="1"/>
          <p:nvPr/>
        </p:nvSpPr>
        <p:spPr>
          <a:xfrm>
            <a:off x="6515100" y="4381500"/>
            <a:ext cx="2417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Programs are basically </a:t>
            </a:r>
          </a:p>
          <a:p>
            <a:pPr algn="ctr"/>
            <a:r>
              <a:rPr lang="en-US" b="1" i="1" dirty="0"/>
              <a:t>a series of trust falls</a:t>
            </a:r>
          </a:p>
        </p:txBody>
      </p:sp>
    </p:spTree>
    <p:extLst>
      <p:ext uri="{BB962C8B-B14F-4D97-AF65-F5344CB8AC3E}">
        <p14:creationId xmlns:p14="http://schemas.microsoft.com/office/powerpoint/2010/main" val="4062375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Application Binary Interfaces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9" y="1699468"/>
            <a:ext cx="4524376" cy="48918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Ensure interoperability between modules</a:t>
            </a:r>
          </a:p>
          <a:p>
            <a:r>
              <a:rPr lang="en-US" dirty="0"/>
              <a:t>Maybe even between compilers!</a:t>
            </a:r>
          </a:p>
          <a:p>
            <a:pPr marL="0" indent="0">
              <a:buNone/>
            </a:pPr>
            <a:r>
              <a:rPr lang="en-US" b="1" dirty="0"/>
              <a:t>Calling conventions</a:t>
            </a:r>
          </a:p>
          <a:p>
            <a:r>
              <a:rPr lang="en-US" dirty="0"/>
              <a:t>One part of an ABI</a:t>
            </a:r>
          </a:p>
          <a:p>
            <a:r>
              <a:rPr lang="en-US" dirty="0"/>
              <a:t>Indicate where arguments are passed</a:t>
            </a:r>
          </a:p>
          <a:p>
            <a:r>
              <a:rPr lang="en-US" dirty="0"/>
              <a:t>Which registers can be changed</a:t>
            </a:r>
          </a:p>
          <a:p>
            <a:r>
              <a:rPr lang="en-US" dirty="0"/>
              <a:t>Where the AR is restored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998DBB-F580-467D-9A40-31772133838E}"/>
              </a:ext>
            </a:extLst>
          </p:cNvPr>
          <p:cNvSpPr txBox="1"/>
          <p:nvPr/>
        </p:nvSpPr>
        <p:spPr>
          <a:xfrm>
            <a:off x="5876353" y="4709215"/>
            <a:ext cx="3028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Modules all work together to </a:t>
            </a:r>
          </a:p>
          <a:p>
            <a:pPr algn="ctr"/>
            <a:r>
              <a:rPr lang="en-US" b="1" i="1" dirty="0"/>
              <a:t>support programmer “intent”</a:t>
            </a:r>
          </a:p>
        </p:txBody>
      </p:sp>
      <p:pic>
        <p:nvPicPr>
          <p:cNvPr id="2050" name="Picture 2" descr="Color Me Happy Teamwork Makes The Dream Work Stacking ...">
            <a:extLst>
              <a:ext uri="{FF2B5EF4-FFF2-40B4-BE49-F238E27FC236}">
                <a16:creationId xmlns:a16="http://schemas.microsoft.com/office/drawing/2014/main" id="{6EFD823C-27B3-45AD-8CE7-D49DC612A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676" y="2124075"/>
            <a:ext cx="3262312" cy="260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620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Application Binary Interfaces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9" y="1699468"/>
            <a:ext cx="4524376" cy="48918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Ensure interoperability between modules</a:t>
            </a:r>
          </a:p>
          <a:p>
            <a:r>
              <a:rPr lang="en-US" dirty="0"/>
              <a:t>Maybe even between compilers!</a:t>
            </a:r>
          </a:p>
          <a:p>
            <a:pPr marL="0" indent="0">
              <a:buNone/>
            </a:pPr>
            <a:r>
              <a:rPr lang="en-US" b="1" dirty="0"/>
              <a:t>Calling conventions</a:t>
            </a:r>
          </a:p>
          <a:p>
            <a:r>
              <a:rPr lang="en-US" dirty="0"/>
              <a:t>One part of an ABI</a:t>
            </a:r>
          </a:p>
          <a:p>
            <a:r>
              <a:rPr lang="en-US" dirty="0"/>
              <a:t>Indicate where arguments are passed</a:t>
            </a:r>
          </a:p>
          <a:p>
            <a:r>
              <a:rPr lang="en-US" dirty="0"/>
              <a:t>Which registers can be changed</a:t>
            </a:r>
          </a:p>
          <a:p>
            <a:r>
              <a:rPr lang="en-US" dirty="0"/>
              <a:t>Where the AR is restored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BA315-994E-4B83-A610-CBEC0FCCA3C5}"/>
              </a:ext>
            </a:extLst>
          </p:cNvPr>
          <p:cNvSpPr txBox="1"/>
          <p:nvPr/>
        </p:nvSpPr>
        <p:spPr>
          <a:xfrm>
            <a:off x="6122557" y="2511636"/>
            <a:ext cx="3690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System V AMD 64 Calling convention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D127DE-BB3C-4E64-AC11-A1459BFE2216}"/>
              </a:ext>
            </a:extLst>
          </p:cNvPr>
          <p:cNvSpPr txBox="1"/>
          <p:nvPr/>
        </p:nvSpPr>
        <p:spPr>
          <a:xfrm>
            <a:off x="6642847" y="2880968"/>
            <a:ext cx="301550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argument: %</a:t>
            </a:r>
            <a:r>
              <a:rPr lang="en-US" dirty="0" err="1"/>
              <a:t>rdi</a:t>
            </a:r>
            <a:endParaRPr lang="en-US" dirty="0"/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argument: %</a:t>
            </a:r>
            <a:r>
              <a:rPr lang="en-US" dirty="0" err="1"/>
              <a:t>rsi</a:t>
            </a:r>
            <a:endParaRPr lang="en-US" dirty="0"/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argument: %</a:t>
            </a:r>
            <a:r>
              <a:rPr lang="en-US" dirty="0" err="1"/>
              <a:t>rdx</a:t>
            </a:r>
            <a:endParaRPr lang="en-US" dirty="0"/>
          </a:p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argument: %</a:t>
            </a:r>
            <a:r>
              <a:rPr lang="en-US" dirty="0" err="1"/>
              <a:t>rcx</a:t>
            </a:r>
            <a:endParaRPr lang="en-US" dirty="0"/>
          </a:p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argument: %r08</a:t>
            </a:r>
          </a:p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argument: %r09</a:t>
            </a:r>
          </a:p>
          <a:p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+ argument: on stack R-to-L</a:t>
            </a:r>
          </a:p>
          <a:p>
            <a:endParaRPr lang="en-US" dirty="0"/>
          </a:p>
          <a:p>
            <a:r>
              <a:rPr lang="en-US" dirty="0"/>
              <a:t>Return value: %</a:t>
            </a:r>
            <a:r>
              <a:rPr lang="en-US" dirty="0" err="1"/>
              <a:t>rax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580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8449808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jumps</a:t>
            </a:r>
          </a:p>
          <a:p>
            <a:r>
              <a:rPr lang="en-US" dirty="0"/>
              <a:t>Conditionals</a:t>
            </a:r>
          </a:p>
          <a:p>
            <a:r>
              <a:rPr lang="en-US" dirty="0" err="1"/>
              <a:t>Unconditionals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3875138"/>
            <a:ext cx="2746976" cy="2038422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4BFC044-B9BF-9460-6CC8-320ECFAF7CB5}"/>
              </a:ext>
            </a:extLst>
          </p:cNvPr>
          <p:cNvSpPr/>
          <p:nvPr/>
        </p:nvSpPr>
        <p:spPr>
          <a:xfrm>
            <a:off x="2084576" y="4258672"/>
            <a:ext cx="5729388" cy="543525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4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8449808" y="6537900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150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jumps</a:t>
            </a:r>
          </a:p>
          <a:p>
            <a:r>
              <a:rPr lang="en-US" dirty="0"/>
              <a:t>Conditionals</a:t>
            </a:r>
          </a:p>
          <a:p>
            <a:r>
              <a:rPr lang="en-US" dirty="0" err="1"/>
              <a:t>Unconditionals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4776743"/>
            <a:ext cx="2746976" cy="2038422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4BFC044-B9BF-9460-6CC8-320ECFAF7CB5}"/>
              </a:ext>
            </a:extLst>
          </p:cNvPr>
          <p:cNvSpPr/>
          <p:nvPr/>
        </p:nvSpPr>
        <p:spPr>
          <a:xfrm>
            <a:off x="4223426" y="4258672"/>
            <a:ext cx="5729388" cy="543525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 descr="Image result for in progress">
            <a:extLst>
              <a:ext uri="{FF2B5EF4-FFF2-40B4-BE49-F238E27FC236}">
                <a16:creationId xmlns:a16="http://schemas.microsoft.com/office/drawing/2014/main" id="{40B520BD-6108-69D5-33F4-03CAB3B18D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3449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1" descr="Image result for in progress">
            <a:extLst>
              <a:ext uri="{FF2B5EF4-FFF2-40B4-BE49-F238E27FC236}">
                <a16:creationId xmlns:a16="http://schemas.microsoft.com/office/drawing/2014/main" id="{5F7055A1-E51A-D1B3-98A9-D0E3C9BD0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6770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2" descr="Image result for in progress">
            <a:extLst>
              <a:ext uri="{FF2B5EF4-FFF2-40B4-BE49-F238E27FC236}">
                <a16:creationId xmlns:a16="http://schemas.microsoft.com/office/drawing/2014/main" id="{30B9E97B-1113-0D7A-EA42-D8C9257213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04644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 descr="Image result for in progress">
            <a:extLst>
              <a:ext uri="{FF2B5EF4-FFF2-40B4-BE49-F238E27FC236}">
                <a16:creationId xmlns:a16="http://schemas.microsoft.com/office/drawing/2014/main" id="{18CE477E-7AF5-7229-ADD2-30F81BAA1F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41611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 descr="Image result for in progress">
            <a:extLst>
              <a:ext uri="{FF2B5EF4-FFF2-40B4-BE49-F238E27FC236}">
                <a16:creationId xmlns:a16="http://schemas.microsoft.com/office/drawing/2014/main" id="{F6DB5E22-52A6-B830-D4A6-130B045C96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76687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63181B1D-3B2D-0201-EEBC-513F1E46F236}"/>
              </a:ext>
            </a:extLst>
          </p:cNvPr>
          <p:cNvSpPr txBox="1"/>
          <p:nvPr/>
        </p:nvSpPr>
        <p:spPr>
          <a:xfrm>
            <a:off x="904681" y="2031818"/>
            <a:ext cx="1183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call &lt;name&gt;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A478B6B-F30F-ECAC-FB63-DB2F467F3BFF}"/>
              </a:ext>
            </a:extLst>
          </p:cNvPr>
          <p:cNvSpPr txBox="1"/>
          <p:nvPr/>
        </p:nvSpPr>
        <p:spPr>
          <a:xfrm>
            <a:off x="904682" y="5628229"/>
            <a:ext cx="2059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7E8C88B-1736-F78F-10DB-9A4239AA4E5E}"/>
              </a:ext>
            </a:extLst>
          </p:cNvPr>
          <p:cNvSpPr txBox="1"/>
          <p:nvPr/>
        </p:nvSpPr>
        <p:spPr>
          <a:xfrm>
            <a:off x="904682" y="4903791"/>
            <a:ext cx="2098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3FE02A8-CD7A-7C29-076A-13949ACE7698}"/>
              </a:ext>
            </a:extLst>
          </p:cNvPr>
          <p:cNvSpPr txBox="1"/>
          <p:nvPr/>
        </p:nvSpPr>
        <p:spPr>
          <a:xfrm>
            <a:off x="904681" y="5254553"/>
            <a:ext cx="2113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891BE0C-C67E-1FD4-AD19-A7B3412963C2}"/>
              </a:ext>
            </a:extLst>
          </p:cNvPr>
          <p:cNvSpPr txBox="1"/>
          <p:nvPr/>
        </p:nvSpPr>
        <p:spPr>
          <a:xfrm>
            <a:off x="904682" y="5978986"/>
            <a:ext cx="207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BAE2E71-655B-EF61-2B01-A0887A7FD59C}"/>
              </a:ext>
            </a:extLst>
          </p:cNvPr>
          <p:cNvSpPr txBox="1"/>
          <p:nvPr/>
        </p:nvSpPr>
        <p:spPr>
          <a:xfrm>
            <a:off x="904682" y="1322309"/>
            <a:ext cx="1257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&lt;proc&gt;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5C136F9-8AC5-9828-62BD-0268A9618A43}"/>
              </a:ext>
            </a:extLst>
          </p:cNvPr>
          <p:cNvSpPr txBox="1"/>
          <p:nvPr/>
        </p:nvSpPr>
        <p:spPr>
          <a:xfrm>
            <a:off x="904682" y="1673066"/>
            <a:ext cx="1245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leave &lt;proc&gt;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C1B8124-F451-7023-B8B0-46AAD92664DE}"/>
              </a:ext>
            </a:extLst>
          </p:cNvPr>
          <p:cNvSpPr txBox="1"/>
          <p:nvPr/>
        </p:nvSpPr>
        <p:spPr>
          <a:xfrm>
            <a:off x="904681" y="4536321"/>
            <a:ext cx="1827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ifz</a:t>
            </a:r>
            <a:r>
              <a:rPr lang="en-US" sz="1600" dirty="0"/>
              <a:t> &lt;</a:t>
            </a:r>
            <a:r>
              <a:rPr lang="en-US" sz="1600" dirty="0" err="1"/>
              <a:t>opd</a:t>
            </a:r>
            <a:r>
              <a:rPr lang="en-US" sz="1600" dirty="0"/>
              <a:t>&gt; </a:t>
            </a:r>
            <a:r>
              <a:rPr lang="en-US" sz="1600" dirty="0" err="1"/>
              <a:t>goto</a:t>
            </a:r>
            <a:r>
              <a:rPr lang="en-US" sz="1600" dirty="0"/>
              <a:t> &lt;</a:t>
            </a:r>
            <a:r>
              <a:rPr lang="en-US" sz="1600" dirty="0" err="1"/>
              <a:t>lbl</a:t>
            </a:r>
            <a:r>
              <a:rPr lang="en-US" sz="1600" dirty="0"/>
              <a:t>&gt;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F8CF187-858C-EB9C-74B3-6B12A81B1F7E}"/>
              </a:ext>
            </a:extLst>
          </p:cNvPr>
          <p:cNvSpPr txBox="1"/>
          <p:nvPr/>
        </p:nvSpPr>
        <p:spPr>
          <a:xfrm>
            <a:off x="904682" y="3812817"/>
            <a:ext cx="743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goto</a:t>
            </a:r>
            <a:r>
              <a:rPr lang="en-US" sz="1600" dirty="0"/>
              <a:t> Li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E3854C3-0A89-8991-2630-1EA70EB6201E}"/>
              </a:ext>
            </a:extLst>
          </p:cNvPr>
          <p:cNvSpPr txBox="1"/>
          <p:nvPr/>
        </p:nvSpPr>
        <p:spPr>
          <a:xfrm>
            <a:off x="904681" y="3482180"/>
            <a:ext cx="1385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lbl</a:t>
            </a:r>
            <a:r>
              <a:rPr lang="en-US" sz="1600" dirty="0"/>
              <a:t>&gt;: &lt;INSTR&gt;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849F3A3-CAC6-F0C2-9448-9CF24F3C1402}"/>
              </a:ext>
            </a:extLst>
          </p:cNvPr>
          <p:cNvSpPr txBox="1"/>
          <p:nvPr/>
        </p:nvSpPr>
        <p:spPr>
          <a:xfrm>
            <a:off x="904682" y="3112504"/>
            <a:ext cx="2701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BD1D6D4-AEB1-48E4-5635-16DF3618B6D6}"/>
              </a:ext>
            </a:extLst>
          </p:cNvPr>
          <p:cNvSpPr txBox="1"/>
          <p:nvPr/>
        </p:nvSpPr>
        <p:spPr>
          <a:xfrm>
            <a:off x="904681" y="2761747"/>
            <a:ext cx="2125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7E6576A-FE32-8DBB-DFB7-CD5113D7F58C}"/>
              </a:ext>
            </a:extLst>
          </p:cNvPr>
          <p:cNvSpPr txBox="1"/>
          <p:nvPr/>
        </p:nvSpPr>
        <p:spPr>
          <a:xfrm>
            <a:off x="904681" y="241099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BFF3B8D-89DB-76E8-664A-D2F887C3C675}"/>
              </a:ext>
            </a:extLst>
          </p:cNvPr>
          <p:cNvSpPr txBox="1"/>
          <p:nvPr/>
        </p:nvSpPr>
        <p:spPr>
          <a:xfrm>
            <a:off x="927426" y="4163574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nop</a:t>
            </a:r>
            <a:endParaRPr lang="en-US" sz="1600" dirty="0"/>
          </a:p>
        </p:txBody>
      </p:sp>
      <p:pic>
        <p:nvPicPr>
          <p:cNvPr id="50" name="Picture 49" descr="Image result for in progress">
            <a:extLst>
              <a:ext uri="{FF2B5EF4-FFF2-40B4-BE49-F238E27FC236}">
                <a16:creationId xmlns:a16="http://schemas.microsoft.com/office/drawing/2014/main" id="{31DA9F08-B3FC-3CED-4899-513D62F326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11963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50" descr="Image result for in progress">
            <a:extLst>
              <a:ext uri="{FF2B5EF4-FFF2-40B4-BE49-F238E27FC236}">
                <a16:creationId xmlns:a16="http://schemas.microsoft.com/office/drawing/2014/main" id="{4846E76B-3D92-EC0A-1E2C-D7557807A9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45094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1" descr="Image result for in progress">
            <a:extLst>
              <a:ext uri="{FF2B5EF4-FFF2-40B4-BE49-F238E27FC236}">
                <a16:creationId xmlns:a16="http://schemas.microsoft.com/office/drawing/2014/main" id="{784F66EE-B607-2887-7F0E-671F5B0388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79530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52" descr="Image result for in progress">
            <a:extLst>
              <a:ext uri="{FF2B5EF4-FFF2-40B4-BE49-F238E27FC236}">
                <a16:creationId xmlns:a16="http://schemas.microsoft.com/office/drawing/2014/main" id="{38E78C9E-7F28-529D-E18B-509CB7F9C3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1842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Arrow: Right 53">
            <a:extLst>
              <a:ext uri="{FF2B5EF4-FFF2-40B4-BE49-F238E27FC236}">
                <a16:creationId xmlns:a16="http://schemas.microsoft.com/office/drawing/2014/main" id="{2202A733-5FBF-FB55-4716-2338C442A566}"/>
              </a:ext>
            </a:extLst>
          </p:cNvPr>
          <p:cNvSpPr/>
          <p:nvPr/>
        </p:nvSpPr>
        <p:spPr>
          <a:xfrm flipH="1">
            <a:off x="2922257" y="4901909"/>
            <a:ext cx="549918" cy="3162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A49CEED1-DEAA-A587-550E-EB8D06FC95C2}"/>
              </a:ext>
            </a:extLst>
          </p:cNvPr>
          <p:cNvSpPr/>
          <p:nvPr/>
        </p:nvSpPr>
        <p:spPr>
          <a:xfrm flipH="1">
            <a:off x="2943311" y="5252211"/>
            <a:ext cx="549918" cy="3162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55" descr="Image result for in progress">
            <a:extLst>
              <a:ext uri="{FF2B5EF4-FFF2-40B4-BE49-F238E27FC236}">
                <a16:creationId xmlns:a16="http://schemas.microsoft.com/office/drawing/2014/main" id="{7B5E888B-AFF9-09C5-EB5F-32D5F8A05E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57482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71289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4" grpId="0" animBg="1"/>
      <p:bldP spid="5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C484419-16BE-67B6-B780-BA6C72B472C0}"/>
              </a:ext>
            </a:extLst>
          </p:cNvPr>
          <p:cNvCxnSpPr/>
          <p:nvPr/>
        </p:nvCxnSpPr>
        <p:spPr>
          <a:xfrm>
            <a:off x="6132232" y="4584790"/>
            <a:ext cx="1995055" cy="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AA24345-1A45-C9ED-14A3-7A4E6BA3FAAD}"/>
              </a:ext>
            </a:extLst>
          </p:cNvPr>
          <p:cNvSpPr/>
          <p:nvPr/>
        </p:nvSpPr>
        <p:spPr>
          <a:xfrm>
            <a:off x="5008379" y="4456975"/>
            <a:ext cx="1279969" cy="256836"/>
          </a:xfrm>
          <a:prstGeom prst="roundRect">
            <a:avLst/>
          </a:prstGeom>
          <a:solidFill>
            <a:srgbClr val="D6BBEB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9FEE44B-1237-103C-E173-B6671256802A}"/>
              </a:ext>
            </a:extLst>
          </p:cNvPr>
          <p:cNvSpPr txBox="1"/>
          <p:nvPr/>
        </p:nvSpPr>
        <p:spPr>
          <a:xfrm>
            <a:off x="8073938" y="4383176"/>
            <a:ext cx="197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rax</a:t>
            </a:r>
            <a:r>
              <a:rPr lang="en-US" dirty="0"/>
              <a:t>, (</a:t>
            </a:r>
            <a:r>
              <a:rPr lang="en-US" dirty="0" err="1"/>
              <a:t>glb_v</a:t>
            </a:r>
            <a:r>
              <a:rPr lang="en-US" dirty="0"/>
              <a:t>)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1592C10-6AFE-3B27-86ED-A1C623728F68}"/>
              </a:ext>
            </a:extLst>
          </p:cNvPr>
          <p:cNvCxnSpPr>
            <a:cxnSpLocks/>
          </p:cNvCxnSpPr>
          <p:nvPr/>
        </p:nvCxnSpPr>
        <p:spPr>
          <a:xfrm>
            <a:off x="6296264" y="4890657"/>
            <a:ext cx="183102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B2CE9CF-A4D1-D46D-9127-61A278520183}"/>
              </a:ext>
            </a:extLst>
          </p:cNvPr>
          <p:cNvSpPr/>
          <p:nvPr/>
        </p:nvSpPr>
        <p:spPr>
          <a:xfrm>
            <a:off x="5008379" y="4765103"/>
            <a:ext cx="1279969" cy="2568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8" y="-2695"/>
            <a:ext cx="12179752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Returning Values and Accessing Return Values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: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setret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 /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getret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19</a:t>
            </a:fld>
            <a:endParaRPr lang="en-US"/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E0A8501B-8C46-4744-B210-8EBC6032B937}"/>
              </a:ext>
            </a:extLst>
          </p:cNvPr>
          <p:cNvSpPr txBox="1"/>
          <p:nvPr/>
        </p:nvSpPr>
        <p:spPr>
          <a:xfrm>
            <a:off x="849916" y="3767915"/>
            <a:ext cx="17892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 = bar();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4;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DE76622-46BB-21D4-89FD-EE8FBCD67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00" y="150124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System V ABI: Return values through %</a:t>
            </a:r>
            <a:r>
              <a:rPr lang="en-US" b="1" dirty="0" err="1"/>
              <a:t>rax</a:t>
            </a:r>
            <a:endParaRPr lang="en-US" b="1" dirty="0"/>
          </a:p>
          <a:p>
            <a:r>
              <a:rPr lang="en-US" dirty="0"/>
              <a:t>Set %</a:t>
            </a:r>
            <a:r>
              <a:rPr lang="en-US" dirty="0" err="1"/>
              <a:t>rax</a:t>
            </a:r>
            <a:r>
              <a:rPr lang="en-US" dirty="0"/>
              <a:t> in the callee</a:t>
            </a:r>
          </a:p>
          <a:p>
            <a:r>
              <a:rPr lang="en-US" dirty="0"/>
              <a:t>Get %</a:t>
            </a:r>
            <a:r>
              <a:rPr lang="en-US" dirty="0" err="1"/>
              <a:t>rax</a:t>
            </a:r>
            <a:r>
              <a:rPr lang="en-US" dirty="0"/>
              <a:t> in the caller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C56961-AC7F-D369-5987-2C330D3F78FC}"/>
              </a:ext>
            </a:extLst>
          </p:cNvPr>
          <p:cNvSpPr txBox="1"/>
          <p:nvPr/>
        </p:nvSpPr>
        <p:spPr>
          <a:xfrm>
            <a:off x="3975714" y="3767915"/>
            <a:ext cx="2529860" cy="1923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fn_foo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enter foo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call bar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getret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[v]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setret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lv_foo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lv_foo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leave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D77093-B78F-709D-F34C-A315C2094FAE}"/>
              </a:ext>
            </a:extLst>
          </p:cNvPr>
          <p:cNvSpPr txBox="1"/>
          <p:nvPr/>
        </p:nvSpPr>
        <p:spPr>
          <a:xfrm>
            <a:off x="8088448" y="4681496"/>
            <a:ext cx="1559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$4, %</a:t>
            </a:r>
            <a:r>
              <a:rPr lang="en-US" dirty="0" err="1"/>
              <a:t>rax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FDBCBC-A5DA-CA45-67AA-741234524DDF}"/>
              </a:ext>
            </a:extLst>
          </p:cNvPr>
          <p:cNvSpPr txBox="1"/>
          <p:nvPr/>
        </p:nvSpPr>
        <p:spPr>
          <a:xfrm>
            <a:off x="849916" y="3417765"/>
            <a:ext cx="1331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Source code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C2D911-79E7-2225-D941-8484909EF0A9}"/>
              </a:ext>
            </a:extLst>
          </p:cNvPr>
          <p:cNvSpPr txBox="1"/>
          <p:nvPr/>
        </p:nvSpPr>
        <p:spPr>
          <a:xfrm>
            <a:off x="3975714" y="3417765"/>
            <a:ext cx="107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3AC code</a:t>
            </a:r>
          </a:p>
        </p:txBody>
      </p:sp>
    </p:spTree>
    <p:extLst>
      <p:ext uri="{BB962C8B-B14F-4D97-AF65-F5344CB8AC3E}">
        <p14:creationId xmlns:p14="http://schemas.microsoft.com/office/powerpoint/2010/main" val="14815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14" grpId="0" animBg="1"/>
      <p:bldP spid="447" grpId="0"/>
      <p:bldP spid="5" grpId="0"/>
      <p:bldP spid="19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10A8C-4D1C-CD83-CD10-7CE850BFF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E4FDB05-9ECC-469A-0B16-5DBF7D91D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 28 Solution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Statement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F5A2D2-C296-97BB-5318-5272E4CD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45EC3B-82FF-8EC8-F8B6-52E7C8C15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1750"/>
            <a:ext cx="10515600" cy="441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/>
              <a:t>Write the code that a compiler might output for the following 3AC Code: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92391E-D137-B469-7345-9E4AB453CC72}"/>
              </a:ext>
            </a:extLst>
          </p:cNvPr>
          <p:cNvSpPr txBox="1"/>
          <p:nvPr/>
        </p:nvSpPr>
        <p:spPr>
          <a:xfrm>
            <a:off x="838200" y="1764065"/>
            <a:ext cx="27908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enter f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[a] := 6 ADD64 [g]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[g] := 6 ADD64 [b]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leave f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B7A8705-8F5C-E8A6-D545-B1B56ABF95F4}"/>
              </a:ext>
            </a:extLst>
          </p:cNvPr>
          <p:cNvSpPr txBox="1">
            <a:spLocks/>
          </p:cNvSpPr>
          <p:nvPr/>
        </p:nvSpPr>
        <p:spPr>
          <a:xfrm>
            <a:off x="838200" y="3050644"/>
            <a:ext cx="2686050" cy="26072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600" b="1" u="sng" dirty="0"/>
              <a:t>Assume:</a:t>
            </a:r>
          </a:p>
          <a:p>
            <a:r>
              <a:rPr lang="en-US" sz="2600" dirty="0"/>
              <a:t>a is the first local in f and occupies 8 bytes</a:t>
            </a:r>
          </a:p>
          <a:p>
            <a:r>
              <a:rPr lang="en-US" sz="2600" dirty="0"/>
              <a:t>b is the second local in f and occupies 8 bytes</a:t>
            </a:r>
          </a:p>
          <a:p>
            <a:r>
              <a:rPr lang="en-US" sz="2600" dirty="0"/>
              <a:t>g is a global at label </a:t>
            </a:r>
            <a:r>
              <a:rPr lang="en-US" sz="2600" dirty="0" err="1"/>
              <a:t>var_g</a:t>
            </a:r>
            <a:r>
              <a:rPr lang="en-US" sz="2600" dirty="0"/>
              <a:t> and occupies 8 bytes</a:t>
            </a:r>
          </a:p>
          <a:p>
            <a:r>
              <a:rPr lang="en-US" sz="2600" dirty="0"/>
              <a:t>There are 2 locals in f</a:t>
            </a:r>
          </a:p>
        </p:txBody>
      </p:sp>
    </p:spTree>
    <p:extLst>
      <p:ext uri="{BB962C8B-B14F-4D97-AF65-F5344CB8AC3E}">
        <p14:creationId xmlns:p14="http://schemas.microsoft.com/office/powerpoint/2010/main" val="637708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8449808" y="6537900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150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jumps</a:t>
            </a:r>
          </a:p>
          <a:p>
            <a:r>
              <a:rPr lang="en-US" dirty="0"/>
              <a:t>Conditionals</a:t>
            </a:r>
          </a:p>
          <a:p>
            <a:r>
              <a:rPr lang="en-US" dirty="0" err="1"/>
              <a:t>Unconditionals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20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4776743"/>
            <a:ext cx="2746976" cy="2038422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4BFC044-B9BF-9460-6CC8-320ECFAF7CB5}"/>
              </a:ext>
            </a:extLst>
          </p:cNvPr>
          <p:cNvSpPr/>
          <p:nvPr/>
        </p:nvSpPr>
        <p:spPr>
          <a:xfrm>
            <a:off x="4223426" y="4258672"/>
            <a:ext cx="5729388" cy="543525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 descr="Image result for in progress">
            <a:extLst>
              <a:ext uri="{FF2B5EF4-FFF2-40B4-BE49-F238E27FC236}">
                <a16:creationId xmlns:a16="http://schemas.microsoft.com/office/drawing/2014/main" id="{40B520BD-6108-69D5-33F4-03CAB3B18D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3449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1" descr="Image result for in progress">
            <a:extLst>
              <a:ext uri="{FF2B5EF4-FFF2-40B4-BE49-F238E27FC236}">
                <a16:creationId xmlns:a16="http://schemas.microsoft.com/office/drawing/2014/main" id="{5F7055A1-E51A-D1B3-98A9-D0E3C9BD0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6770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2" descr="Image result for in progress">
            <a:extLst>
              <a:ext uri="{FF2B5EF4-FFF2-40B4-BE49-F238E27FC236}">
                <a16:creationId xmlns:a16="http://schemas.microsoft.com/office/drawing/2014/main" id="{30B9E97B-1113-0D7A-EA42-D8C9257213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04644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 descr="Image result for in progress">
            <a:extLst>
              <a:ext uri="{FF2B5EF4-FFF2-40B4-BE49-F238E27FC236}">
                <a16:creationId xmlns:a16="http://schemas.microsoft.com/office/drawing/2014/main" id="{18CE477E-7AF5-7229-ADD2-30F81BAA1F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41611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 descr="Image result for in progress">
            <a:extLst>
              <a:ext uri="{FF2B5EF4-FFF2-40B4-BE49-F238E27FC236}">
                <a16:creationId xmlns:a16="http://schemas.microsoft.com/office/drawing/2014/main" id="{F6DB5E22-52A6-B830-D4A6-130B045C96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76687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63181B1D-3B2D-0201-EEBC-513F1E46F236}"/>
              </a:ext>
            </a:extLst>
          </p:cNvPr>
          <p:cNvSpPr txBox="1"/>
          <p:nvPr/>
        </p:nvSpPr>
        <p:spPr>
          <a:xfrm>
            <a:off x="904681" y="2022293"/>
            <a:ext cx="1183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call &lt;name&gt;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A478B6B-F30F-ECAC-FB63-DB2F467F3BFF}"/>
              </a:ext>
            </a:extLst>
          </p:cNvPr>
          <p:cNvSpPr txBox="1"/>
          <p:nvPr/>
        </p:nvSpPr>
        <p:spPr>
          <a:xfrm>
            <a:off x="904682" y="5628229"/>
            <a:ext cx="2059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7E8C88B-1736-F78F-10DB-9A4239AA4E5E}"/>
              </a:ext>
            </a:extLst>
          </p:cNvPr>
          <p:cNvSpPr txBox="1"/>
          <p:nvPr/>
        </p:nvSpPr>
        <p:spPr>
          <a:xfrm>
            <a:off x="904682" y="4903791"/>
            <a:ext cx="2098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3FE02A8-CD7A-7C29-076A-13949ACE7698}"/>
              </a:ext>
            </a:extLst>
          </p:cNvPr>
          <p:cNvSpPr txBox="1"/>
          <p:nvPr/>
        </p:nvSpPr>
        <p:spPr>
          <a:xfrm>
            <a:off x="904681" y="5254553"/>
            <a:ext cx="2113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891BE0C-C67E-1FD4-AD19-A7B3412963C2}"/>
              </a:ext>
            </a:extLst>
          </p:cNvPr>
          <p:cNvSpPr txBox="1"/>
          <p:nvPr/>
        </p:nvSpPr>
        <p:spPr>
          <a:xfrm>
            <a:off x="904682" y="5978986"/>
            <a:ext cx="207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BAE2E71-655B-EF61-2B01-A0887A7FD59C}"/>
              </a:ext>
            </a:extLst>
          </p:cNvPr>
          <p:cNvSpPr txBox="1"/>
          <p:nvPr/>
        </p:nvSpPr>
        <p:spPr>
          <a:xfrm>
            <a:off x="904682" y="1322309"/>
            <a:ext cx="1257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&lt;proc&gt;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5C136F9-8AC5-9828-62BD-0268A9618A43}"/>
              </a:ext>
            </a:extLst>
          </p:cNvPr>
          <p:cNvSpPr txBox="1"/>
          <p:nvPr/>
        </p:nvSpPr>
        <p:spPr>
          <a:xfrm>
            <a:off x="904682" y="1673066"/>
            <a:ext cx="1245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leave &lt;proc&gt;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C1B8124-F451-7023-B8B0-46AAD92664DE}"/>
              </a:ext>
            </a:extLst>
          </p:cNvPr>
          <p:cNvSpPr txBox="1"/>
          <p:nvPr/>
        </p:nvSpPr>
        <p:spPr>
          <a:xfrm>
            <a:off x="904681" y="4536321"/>
            <a:ext cx="1827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ifz</a:t>
            </a:r>
            <a:r>
              <a:rPr lang="en-US" sz="1600" dirty="0"/>
              <a:t> &lt;</a:t>
            </a:r>
            <a:r>
              <a:rPr lang="en-US" sz="1600" dirty="0" err="1"/>
              <a:t>opd</a:t>
            </a:r>
            <a:r>
              <a:rPr lang="en-US" sz="1600" dirty="0"/>
              <a:t>&gt; </a:t>
            </a:r>
            <a:r>
              <a:rPr lang="en-US" sz="1600" dirty="0" err="1"/>
              <a:t>goto</a:t>
            </a:r>
            <a:r>
              <a:rPr lang="en-US" sz="1600" dirty="0"/>
              <a:t> &lt;</a:t>
            </a:r>
            <a:r>
              <a:rPr lang="en-US" sz="1600" dirty="0" err="1"/>
              <a:t>lbl</a:t>
            </a:r>
            <a:r>
              <a:rPr lang="en-US" sz="1600" dirty="0"/>
              <a:t>&gt;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F8CF187-858C-EB9C-74B3-6B12A81B1F7E}"/>
              </a:ext>
            </a:extLst>
          </p:cNvPr>
          <p:cNvSpPr txBox="1"/>
          <p:nvPr/>
        </p:nvSpPr>
        <p:spPr>
          <a:xfrm>
            <a:off x="904682" y="3812817"/>
            <a:ext cx="743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goto</a:t>
            </a:r>
            <a:r>
              <a:rPr lang="en-US" sz="1600" dirty="0"/>
              <a:t> Li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E3854C3-0A89-8991-2630-1EA70EB6201E}"/>
              </a:ext>
            </a:extLst>
          </p:cNvPr>
          <p:cNvSpPr txBox="1"/>
          <p:nvPr/>
        </p:nvSpPr>
        <p:spPr>
          <a:xfrm>
            <a:off x="904681" y="3482180"/>
            <a:ext cx="1385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lbl</a:t>
            </a:r>
            <a:r>
              <a:rPr lang="en-US" sz="1600" dirty="0"/>
              <a:t>&gt;: &lt;INSTR&gt;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849F3A3-CAC6-F0C2-9448-9CF24F3C1402}"/>
              </a:ext>
            </a:extLst>
          </p:cNvPr>
          <p:cNvSpPr txBox="1"/>
          <p:nvPr/>
        </p:nvSpPr>
        <p:spPr>
          <a:xfrm>
            <a:off x="904682" y="3112504"/>
            <a:ext cx="2701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BD1D6D4-AEB1-48E4-5635-16DF3618B6D6}"/>
              </a:ext>
            </a:extLst>
          </p:cNvPr>
          <p:cNvSpPr txBox="1"/>
          <p:nvPr/>
        </p:nvSpPr>
        <p:spPr>
          <a:xfrm>
            <a:off x="904681" y="2761747"/>
            <a:ext cx="2125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7E6576A-FE32-8DBB-DFB7-CD5113D7F58C}"/>
              </a:ext>
            </a:extLst>
          </p:cNvPr>
          <p:cNvSpPr txBox="1"/>
          <p:nvPr/>
        </p:nvSpPr>
        <p:spPr>
          <a:xfrm>
            <a:off x="904681" y="241099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BFF3B8D-89DB-76E8-664A-D2F887C3C675}"/>
              </a:ext>
            </a:extLst>
          </p:cNvPr>
          <p:cNvSpPr txBox="1"/>
          <p:nvPr/>
        </p:nvSpPr>
        <p:spPr>
          <a:xfrm>
            <a:off x="927426" y="4163574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nop</a:t>
            </a:r>
            <a:endParaRPr lang="en-US" sz="1600" dirty="0"/>
          </a:p>
        </p:txBody>
      </p:sp>
      <p:pic>
        <p:nvPicPr>
          <p:cNvPr id="50" name="Picture 49" descr="Image result for in progress">
            <a:extLst>
              <a:ext uri="{FF2B5EF4-FFF2-40B4-BE49-F238E27FC236}">
                <a16:creationId xmlns:a16="http://schemas.microsoft.com/office/drawing/2014/main" id="{31DA9F08-B3FC-3CED-4899-513D62F326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11963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50" descr="Image result for in progress">
            <a:extLst>
              <a:ext uri="{FF2B5EF4-FFF2-40B4-BE49-F238E27FC236}">
                <a16:creationId xmlns:a16="http://schemas.microsoft.com/office/drawing/2014/main" id="{4846E76B-3D92-EC0A-1E2C-D7557807A9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45094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1" descr="Image result for in progress">
            <a:extLst>
              <a:ext uri="{FF2B5EF4-FFF2-40B4-BE49-F238E27FC236}">
                <a16:creationId xmlns:a16="http://schemas.microsoft.com/office/drawing/2014/main" id="{784F66EE-B607-2887-7F0E-671F5B0388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79530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52" descr="Image result for in progress">
            <a:extLst>
              <a:ext uri="{FF2B5EF4-FFF2-40B4-BE49-F238E27FC236}">
                <a16:creationId xmlns:a16="http://schemas.microsoft.com/office/drawing/2014/main" id="{38E78C9E-7F28-529D-E18B-509CB7F9C3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1842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Arrow: Right 53">
            <a:extLst>
              <a:ext uri="{FF2B5EF4-FFF2-40B4-BE49-F238E27FC236}">
                <a16:creationId xmlns:a16="http://schemas.microsoft.com/office/drawing/2014/main" id="{2202A733-5FBF-FB55-4716-2338C442A566}"/>
              </a:ext>
            </a:extLst>
          </p:cNvPr>
          <p:cNvSpPr/>
          <p:nvPr/>
        </p:nvSpPr>
        <p:spPr>
          <a:xfrm flipH="1">
            <a:off x="2893682" y="4920959"/>
            <a:ext cx="549918" cy="3162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A49CEED1-DEAA-A587-550E-EB8D06FC95C2}"/>
              </a:ext>
            </a:extLst>
          </p:cNvPr>
          <p:cNvSpPr/>
          <p:nvPr/>
        </p:nvSpPr>
        <p:spPr>
          <a:xfrm flipH="1">
            <a:off x="2914736" y="5271261"/>
            <a:ext cx="549918" cy="3162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mage result for in progress">
            <a:extLst>
              <a:ext uri="{FF2B5EF4-FFF2-40B4-BE49-F238E27FC236}">
                <a16:creationId xmlns:a16="http://schemas.microsoft.com/office/drawing/2014/main" id="{166BDF87-6A1F-2FF5-5F7F-6D77A6DE5A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94639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in progress">
            <a:extLst>
              <a:ext uri="{FF2B5EF4-FFF2-40B4-BE49-F238E27FC236}">
                <a16:creationId xmlns:a16="http://schemas.microsoft.com/office/drawing/2014/main" id="{F87416EC-8D92-443E-1892-54728A1B72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533538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8A492783-BF04-BD12-552D-94DD8503EC24}"/>
              </a:ext>
            </a:extLst>
          </p:cNvPr>
          <p:cNvSpPr/>
          <p:nvPr/>
        </p:nvSpPr>
        <p:spPr>
          <a:xfrm flipH="1">
            <a:off x="2916024" y="5648490"/>
            <a:ext cx="549918" cy="3162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Image result for in progress">
            <a:extLst>
              <a:ext uri="{FF2B5EF4-FFF2-40B4-BE49-F238E27FC236}">
                <a16:creationId xmlns:a16="http://schemas.microsoft.com/office/drawing/2014/main" id="{990326DB-7361-429F-B267-3B57359DC4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50553" y="45652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47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058C736-A84A-88F5-39F0-B44BCC8CC225}"/>
              </a:ext>
            </a:extLst>
          </p:cNvPr>
          <p:cNvSpPr/>
          <p:nvPr/>
        </p:nvSpPr>
        <p:spPr>
          <a:xfrm>
            <a:off x="276225" y="3015807"/>
            <a:ext cx="2664622" cy="29889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8" y="-2695"/>
            <a:ext cx="12179752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Setting Arguments in Caller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: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setin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21</a:t>
            </a:fld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1120563" y="5669342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1860609" y="5669344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2618461" y="5669344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3290525" y="5669344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3953795" y="5669344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4660790" y="5669344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3294076" y="6283333"/>
            <a:ext cx="2036162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3341525" y="5976046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v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3974580" y="5976045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4688823" y="5978371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1112828" y="5474183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1853404" y="5474181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2610650" y="5471800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3286933" y="5474181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3946543" y="5471796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4651398" y="5471792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5353872" y="5471789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6" name="Arrow: Down 285">
            <a:extLst>
              <a:ext uri="{FF2B5EF4-FFF2-40B4-BE49-F238E27FC236}">
                <a16:creationId xmlns:a16="http://schemas.microsoft.com/office/drawing/2014/main" id="{E9F4A36F-F7CE-44E7-A411-CD5B95671A30}"/>
              </a:ext>
            </a:extLst>
          </p:cNvPr>
          <p:cNvSpPr/>
          <p:nvPr/>
        </p:nvSpPr>
        <p:spPr>
          <a:xfrm>
            <a:off x="5284878" y="5319297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508260F-BCED-4777-ACD4-D3E3721E1F5C}"/>
              </a:ext>
            </a:extLst>
          </p:cNvPr>
          <p:cNvSpPr/>
          <p:nvPr/>
        </p:nvSpPr>
        <p:spPr>
          <a:xfrm>
            <a:off x="1783564" y="530199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1120125" y="6268869"/>
            <a:ext cx="70088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48FD7E4-6D1A-4232-B25A-DC48BB40A716}"/>
              </a:ext>
            </a:extLst>
          </p:cNvPr>
          <p:cNvSpPr txBox="1"/>
          <p:nvPr/>
        </p:nvSpPr>
        <p:spPr>
          <a:xfrm>
            <a:off x="1707645" y="4948350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5476FD6-0FD7-4C02-B6FE-67EEE10CE36F}"/>
              </a:ext>
            </a:extLst>
          </p:cNvPr>
          <p:cNvSpPr txBox="1"/>
          <p:nvPr/>
        </p:nvSpPr>
        <p:spPr>
          <a:xfrm>
            <a:off x="1630326" y="5111765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0x00c0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FA296F-261E-4033-81E6-E8895AE722C6}"/>
              </a:ext>
            </a:extLst>
          </p:cNvPr>
          <p:cNvSpPr txBox="1"/>
          <p:nvPr/>
        </p:nvSpPr>
        <p:spPr>
          <a:xfrm>
            <a:off x="5175477" y="4947806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EC64299-8EE3-425C-B490-B6B65B987537}"/>
              </a:ext>
            </a:extLst>
          </p:cNvPr>
          <p:cNvSpPr txBox="1"/>
          <p:nvPr/>
        </p:nvSpPr>
        <p:spPr>
          <a:xfrm>
            <a:off x="5098158" y="5111221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63FBCB33-D0D4-4D47-A41C-93B4352A3B58}"/>
              </a:ext>
            </a:extLst>
          </p:cNvPr>
          <p:cNvSpPr/>
          <p:nvPr/>
        </p:nvSpPr>
        <p:spPr>
          <a:xfrm>
            <a:off x="2665084" y="5968956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arg7</a:t>
            </a:r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B095DE6F-EAE6-4968-9984-04324E263956}"/>
              </a:ext>
            </a:extLst>
          </p:cNvPr>
          <p:cNvSpPr/>
          <p:nvPr/>
        </p:nvSpPr>
        <p:spPr>
          <a:xfrm>
            <a:off x="1903012" y="5968956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arg8</a:t>
            </a:r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097ED604-BDDB-49D3-94B4-9A0A6B27BE01}"/>
              </a:ext>
            </a:extLst>
          </p:cNvPr>
          <p:cNvSpPr txBox="1"/>
          <p:nvPr/>
        </p:nvSpPr>
        <p:spPr>
          <a:xfrm>
            <a:off x="4954300" y="5731525"/>
            <a:ext cx="10579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7B5855DB-A782-46A7-BAE3-634AA936B302}"/>
              </a:ext>
            </a:extLst>
          </p:cNvPr>
          <p:cNvSpPr txBox="1"/>
          <p:nvPr/>
        </p:nvSpPr>
        <p:spPr>
          <a:xfrm>
            <a:off x="4268181" y="5735143"/>
            <a:ext cx="10579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9DF37A-A1C2-4DC8-ABA0-9ABE22810ACF}"/>
              </a:ext>
            </a:extLst>
          </p:cNvPr>
          <p:cNvSpPr/>
          <p:nvPr/>
        </p:nvSpPr>
        <p:spPr>
          <a:xfrm>
            <a:off x="1860547" y="6283333"/>
            <a:ext cx="1410972" cy="2415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args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6D2A9-80E2-4675-B303-26B57B6DC36C}"/>
              </a:ext>
            </a:extLst>
          </p:cNvPr>
          <p:cNvSpPr txBox="1"/>
          <p:nvPr/>
        </p:nvSpPr>
        <p:spPr>
          <a:xfrm>
            <a:off x="2800389" y="56289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71CDD9C1-0D9D-4255-99E2-F0027A93695F}"/>
              </a:ext>
            </a:extLst>
          </p:cNvPr>
          <p:cNvSpPr txBox="1"/>
          <p:nvPr/>
        </p:nvSpPr>
        <p:spPr>
          <a:xfrm>
            <a:off x="2059650" y="56325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E0A8501B-8C46-4744-B210-8EBC6032B937}"/>
              </a:ext>
            </a:extLst>
          </p:cNvPr>
          <p:cNvSpPr txBox="1"/>
          <p:nvPr/>
        </p:nvSpPr>
        <p:spPr>
          <a:xfrm>
            <a:off x="12248" y="1038274"/>
            <a:ext cx="919514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bar(int f1, int f2, int f3, int f4, int f5, int f6, int f7, int f8){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 = f8;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v;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 = 8;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bar(1,2,3,4,5,6,7,v);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A8765E0D-D4C2-4A06-8C03-6D12DE40FCA9}"/>
              </a:ext>
            </a:extLst>
          </p:cNvPr>
          <p:cNvSpPr txBox="1"/>
          <p:nvPr/>
        </p:nvSpPr>
        <p:spPr>
          <a:xfrm>
            <a:off x="5948049" y="4441017"/>
            <a:ext cx="70679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callq</a:t>
            </a:r>
            <a:r>
              <a:rPr lang="en-US" sz="1600" dirty="0"/>
              <a:t> bar</a:t>
            </a:r>
          </a:p>
        </p:txBody>
      </p:sp>
      <p:sp>
        <p:nvSpPr>
          <p:cNvPr id="466" name="TextBox 465">
            <a:extLst>
              <a:ext uri="{FF2B5EF4-FFF2-40B4-BE49-F238E27FC236}">
                <a16:creationId xmlns:a16="http://schemas.microsoft.com/office/drawing/2014/main" id="{CF430E51-D69C-45A7-B603-76225349EBAE}"/>
              </a:ext>
            </a:extLst>
          </p:cNvPr>
          <p:cNvSpPr txBox="1"/>
          <p:nvPr/>
        </p:nvSpPr>
        <p:spPr>
          <a:xfrm>
            <a:off x="5922288" y="2082927"/>
            <a:ext cx="119334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$1, %</a:t>
            </a:r>
            <a:r>
              <a:rPr lang="en-US" sz="1600" dirty="0" err="1"/>
              <a:t>rdi</a:t>
            </a:r>
            <a:endParaRPr lang="en-US" sz="1600" dirty="0"/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id="{598568F8-535C-4B3F-BC52-3B797BAA41C0}"/>
              </a:ext>
            </a:extLst>
          </p:cNvPr>
          <p:cNvSpPr txBox="1"/>
          <p:nvPr/>
        </p:nvSpPr>
        <p:spPr>
          <a:xfrm>
            <a:off x="5928633" y="2344937"/>
            <a:ext cx="116538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$2, %</a:t>
            </a:r>
            <a:r>
              <a:rPr lang="en-US" sz="1600" dirty="0" err="1"/>
              <a:t>rsi</a:t>
            </a:r>
            <a:endParaRPr lang="en-US" sz="1600" dirty="0"/>
          </a:p>
        </p:txBody>
      </p:sp>
      <p:sp>
        <p:nvSpPr>
          <p:cNvPr id="468" name="TextBox 467">
            <a:extLst>
              <a:ext uri="{FF2B5EF4-FFF2-40B4-BE49-F238E27FC236}">
                <a16:creationId xmlns:a16="http://schemas.microsoft.com/office/drawing/2014/main" id="{55F12C49-2882-4FEF-A636-FE6EAA92BEDD}"/>
              </a:ext>
            </a:extLst>
          </p:cNvPr>
          <p:cNvSpPr txBox="1"/>
          <p:nvPr/>
        </p:nvSpPr>
        <p:spPr>
          <a:xfrm>
            <a:off x="5934978" y="2606947"/>
            <a:ext cx="123501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$3, %</a:t>
            </a:r>
            <a:r>
              <a:rPr lang="en-US" sz="1600" dirty="0" err="1"/>
              <a:t>rdx</a:t>
            </a:r>
            <a:endParaRPr lang="en-US" sz="1600" dirty="0"/>
          </a:p>
        </p:txBody>
      </p:sp>
      <p:sp>
        <p:nvSpPr>
          <p:cNvPr id="469" name="TextBox 468">
            <a:extLst>
              <a:ext uri="{FF2B5EF4-FFF2-40B4-BE49-F238E27FC236}">
                <a16:creationId xmlns:a16="http://schemas.microsoft.com/office/drawing/2014/main" id="{270D012D-67C3-456E-B318-62AB84DFB1A7}"/>
              </a:ext>
            </a:extLst>
          </p:cNvPr>
          <p:cNvSpPr txBox="1"/>
          <p:nvPr/>
        </p:nvSpPr>
        <p:spPr>
          <a:xfrm>
            <a:off x="5915551" y="2868957"/>
            <a:ext cx="121398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$4, %</a:t>
            </a:r>
            <a:r>
              <a:rPr lang="en-US" sz="1600" dirty="0" err="1"/>
              <a:t>rcx</a:t>
            </a:r>
            <a:endParaRPr lang="en-US" sz="1600" dirty="0"/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2949F9BB-7813-4A0F-8BBC-44E169019A9A}"/>
              </a:ext>
            </a:extLst>
          </p:cNvPr>
          <p:cNvSpPr txBox="1"/>
          <p:nvPr/>
        </p:nvSpPr>
        <p:spPr>
          <a:xfrm>
            <a:off x="5921896" y="3130967"/>
            <a:ext cx="114646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$5, %r8</a:t>
            </a: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2BE0C30C-3137-4C4E-AF62-3C619F203805}"/>
              </a:ext>
            </a:extLst>
          </p:cNvPr>
          <p:cNvSpPr txBox="1"/>
          <p:nvPr/>
        </p:nvSpPr>
        <p:spPr>
          <a:xfrm>
            <a:off x="5928241" y="3392977"/>
            <a:ext cx="119295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 $6, %r9</a:t>
            </a: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7A11CDA8-81C1-4D94-BFB4-7207EBC73E23}"/>
              </a:ext>
            </a:extLst>
          </p:cNvPr>
          <p:cNvSpPr txBox="1"/>
          <p:nvPr/>
        </p:nvSpPr>
        <p:spPr>
          <a:xfrm>
            <a:off x="5927085" y="3654987"/>
            <a:ext cx="8111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 $7</a:t>
            </a:r>
          </a:p>
        </p:txBody>
      </p:sp>
      <p:sp>
        <p:nvSpPr>
          <p:cNvPr id="473" name="TextBox 472">
            <a:extLst>
              <a:ext uri="{FF2B5EF4-FFF2-40B4-BE49-F238E27FC236}">
                <a16:creationId xmlns:a16="http://schemas.microsoft.com/office/drawing/2014/main" id="{CF8C0C7E-A6E1-4ECE-BAC5-A0B66D23890B}"/>
              </a:ext>
            </a:extLst>
          </p:cNvPr>
          <p:cNvSpPr txBox="1"/>
          <p:nvPr/>
        </p:nvSpPr>
        <p:spPr>
          <a:xfrm>
            <a:off x="5933430" y="4179007"/>
            <a:ext cx="98424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%r12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7DDBB81C-0EEE-4643-B488-49E399FB55CF}"/>
              </a:ext>
            </a:extLst>
          </p:cNvPr>
          <p:cNvSpPr txBox="1"/>
          <p:nvPr/>
        </p:nvSpPr>
        <p:spPr>
          <a:xfrm>
            <a:off x="5947606" y="3916997"/>
            <a:ext cx="187262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-24(%</a:t>
            </a:r>
            <a:r>
              <a:rPr lang="en-US" sz="1600" dirty="0" err="1"/>
              <a:t>rbp</a:t>
            </a:r>
            <a:r>
              <a:rPr lang="en-US" sz="1600" dirty="0"/>
              <a:t>), %r12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6418F3-A05F-432F-A305-E2B21A61F124}"/>
              </a:ext>
            </a:extLst>
          </p:cNvPr>
          <p:cNvSpPr/>
          <p:nvPr/>
        </p:nvSpPr>
        <p:spPr>
          <a:xfrm>
            <a:off x="3430559" y="566079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8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288C12-C715-4DA5-A343-85FEB28CDD59}"/>
              </a:ext>
            </a:extLst>
          </p:cNvPr>
          <p:cNvSpPr txBox="1"/>
          <p:nvPr/>
        </p:nvSpPr>
        <p:spPr>
          <a:xfrm>
            <a:off x="5678407" y="1728965"/>
            <a:ext cx="1873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for call to bar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207A98-0FB2-DC2C-35B0-9DB1CAC9DCBA}"/>
              </a:ext>
            </a:extLst>
          </p:cNvPr>
          <p:cNvSpPr txBox="1"/>
          <p:nvPr/>
        </p:nvSpPr>
        <p:spPr>
          <a:xfrm>
            <a:off x="8628608" y="1711106"/>
            <a:ext cx="2863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System V Calling convention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A67290-0A78-E1A7-FACD-DD452DADFFC9}"/>
              </a:ext>
            </a:extLst>
          </p:cNvPr>
          <p:cNvSpPr txBox="1"/>
          <p:nvPr/>
        </p:nvSpPr>
        <p:spPr>
          <a:xfrm>
            <a:off x="8653598" y="2080438"/>
            <a:ext cx="301550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argument: %</a:t>
            </a:r>
            <a:r>
              <a:rPr lang="en-US" dirty="0" err="1"/>
              <a:t>rdi</a:t>
            </a:r>
            <a:endParaRPr lang="en-US" dirty="0"/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argument: %</a:t>
            </a:r>
            <a:r>
              <a:rPr lang="en-US" dirty="0" err="1"/>
              <a:t>rsi</a:t>
            </a:r>
            <a:endParaRPr lang="en-US" dirty="0"/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argument: %</a:t>
            </a:r>
            <a:r>
              <a:rPr lang="en-US" dirty="0" err="1"/>
              <a:t>rdx</a:t>
            </a:r>
            <a:endParaRPr lang="en-US" dirty="0"/>
          </a:p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argument: %</a:t>
            </a:r>
            <a:r>
              <a:rPr lang="en-US" dirty="0" err="1"/>
              <a:t>rcx</a:t>
            </a:r>
            <a:endParaRPr lang="en-US" dirty="0"/>
          </a:p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argument: %r08</a:t>
            </a:r>
          </a:p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argument: %r09</a:t>
            </a:r>
          </a:p>
          <a:p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+ argument: on stack R-to-L</a:t>
            </a:r>
          </a:p>
          <a:p>
            <a:endParaRPr lang="en-US" dirty="0"/>
          </a:p>
          <a:p>
            <a:r>
              <a:rPr lang="en-US" dirty="0"/>
              <a:t>Return value: %</a:t>
            </a:r>
            <a:r>
              <a:rPr lang="en-US" dirty="0" err="1"/>
              <a:t>rax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AD20D8-D7E0-95ED-AF36-12EDC5F54AEC}"/>
              </a:ext>
            </a:extLst>
          </p:cNvPr>
          <p:cNvSpPr txBox="1"/>
          <p:nvPr/>
        </p:nvSpPr>
        <p:spPr>
          <a:xfrm>
            <a:off x="3561328" y="1728965"/>
            <a:ext cx="107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3AC code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23285A-D68B-4CB0-FADD-7581F2052611}"/>
              </a:ext>
            </a:extLst>
          </p:cNvPr>
          <p:cNvSpPr txBox="1"/>
          <p:nvPr/>
        </p:nvSpPr>
        <p:spPr>
          <a:xfrm>
            <a:off x="3629551" y="4202892"/>
            <a:ext cx="87190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/>
              <a:t>call </a:t>
            </a:r>
            <a:r>
              <a:rPr lang="en-US" sz="1600" dirty="0" err="1"/>
              <a:t>fn_bar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4E19FF-2131-ACAA-F2CC-F73538D12FA4}"/>
              </a:ext>
            </a:extLst>
          </p:cNvPr>
          <p:cNvSpPr txBox="1"/>
          <p:nvPr/>
        </p:nvSpPr>
        <p:spPr>
          <a:xfrm>
            <a:off x="3629551" y="2073402"/>
            <a:ext cx="75713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1, 1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CD5E80-535E-CB4B-B7A7-A3CC68926293}"/>
              </a:ext>
            </a:extLst>
          </p:cNvPr>
          <p:cNvSpPr txBox="1"/>
          <p:nvPr/>
        </p:nvSpPr>
        <p:spPr>
          <a:xfrm>
            <a:off x="3629551" y="2335412"/>
            <a:ext cx="75713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2, 2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8CCD877-2BF4-A852-705E-42B088367491}"/>
              </a:ext>
            </a:extLst>
          </p:cNvPr>
          <p:cNvSpPr txBox="1"/>
          <p:nvPr/>
        </p:nvSpPr>
        <p:spPr>
          <a:xfrm>
            <a:off x="3629551" y="2597422"/>
            <a:ext cx="75713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3, 3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771CC2-795A-C912-B03E-38FA9C9267FE}"/>
              </a:ext>
            </a:extLst>
          </p:cNvPr>
          <p:cNvSpPr txBox="1"/>
          <p:nvPr/>
        </p:nvSpPr>
        <p:spPr>
          <a:xfrm>
            <a:off x="3629551" y="2859432"/>
            <a:ext cx="75713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4, 4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A7DD715-9347-52C0-01F8-2C2121CC49AE}"/>
              </a:ext>
            </a:extLst>
          </p:cNvPr>
          <p:cNvSpPr txBox="1"/>
          <p:nvPr/>
        </p:nvSpPr>
        <p:spPr>
          <a:xfrm>
            <a:off x="3629551" y="3121442"/>
            <a:ext cx="75713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5, 5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D47C01-B611-BD86-0DEC-094ED4685E74}"/>
              </a:ext>
            </a:extLst>
          </p:cNvPr>
          <p:cNvSpPr txBox="1"/>
          <p:nvPr/>
        </p:nvSpPr>
        <p:spPr>
          <a:xfrm>
            <a:off x="3629551" y="3383452"/>
            <a:ext cx="75713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6, 6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D846DCA-6F41-8031-CDAB-B2E4895157A8}"/>
              </a:ext>
            </a:extLst>
          </p:cNvPr>
          <p:cNvSpPr txBox="1"/>
          <p:nvPr/>
        </p:nvSpPr>
        <p:spPr>
          <a:xfrm>
            <a:off x="3629551" y="3645462"/>
            <a:ext cx="75713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7, 7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EFC8A7-1CF2-4D69-EA23-FF28978661F1}"/>
              </a:ext>
            </a:extLst>
          </p:cNvPr>
          <p:cNvSpPr txBox="1"/>
          <p:nvPr/>
        </p:nvSpPr>
        <p:spPr>
          <a:xfrm>
            <a:off x="3629551" y="3907472"/>
            <a:ext cx="87094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8, [v]</a:t>
            </a:r>
          </a:p>
        </p:txBody>
      </p:sp>
      <p:sp>
        <p:nvSpPr>
          <p:cNvPr id="24" name="Left Brace 23">
            <a:extLst>
              <a:ext uri="{FF2B5EF4-FFF2-40B4-BE49-F238E27FC236}">
                <a16:creationId xmlns:a16="http://schemas.microsoft.com/office/drawing/2014/main" id="{2AB8FCAD-71B2-8A2F-D123-05E38C2AFDF9}"/>
              </a:ext>
            </a:extLst>
          </p:cNvPr>
          <p:cNvSpPr/>
          <p:nvPr/>
        </p:nvSpPr>
        <p:spPr>
          <a:xfrm>
            <a:off x="3048240" y="2019392"/>
            <a:ext cx="203586" cy="230832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0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29" grpId="0" animBg="1"/>
      <p:bldP spid="136" grpId="0" animBg="1"/>
      <p:bldP spid="138" grpId="0" animBg="1"/>
      <p:bldP spid="144" grpId="0" animBg="1"/>
      <p:bldP spid="146" grpId="0" animBg="1"/>
      <p:bldP spid="154" grpId="0" animBg="1"/>
      <p:bldP spid="155" grpId="0" animBg="1"/>
      <p:bldP spid="156" grpId="0" animBg="1"/>
      <p:bldP spid="223" grpId="0" animBg="1"/>
      <p:bldP spid="224" grpId="0" animBg="1"/>
      <p:bldP spid="286" grpId="0" animBg="1"/>
      <p:bldP spid="290" grpId="0" animBg="1"/>
      <p:bldP spid="291" grpId="0" animBg="1"/>
      <p:bldP spid="217" grpId="0"/>
      <p:bldP spid="218" grpId="0"/>
      <p:bldP spid="219" grpId="0"/>
      <p:bldP spid="222" grpId="0"/>
      <p:bldP spid="355" grpId="0" animBg="1"/>
      <p:bldP spid="356" grpId="0" animBg="1"/>
      <p:bldP spid="444" grpId="0"/>
      <p:bldP spid="445" grpId="0"/>
      <p:bldP spid="6" grpId="0" animBg="1"/>
      <p:bldP spid="7" grpId="0"/>
      <p:bldP spid="357" grpId="0"/>
      <p:bldP spid="447" grpId="0"/>
      <p:bldP spid="461" grpId="0"/>
      <p:bldP spid="466" grpId="0"/>
      <p:bldP spid="467" grpId="0"/>
      <p:bldP spid="468" grpId="0"/>
      <p:bldP spid="469" grpId="0"/>
      <p:bldP spid="470" grpId="0"/>
      <p:bldP spid="471" grpId="0"/>
      <p:bldP spid="472" grpId="0"/>
      <p:bldP spid="473" grpId="0"/>
      <p:bldP spid="474" grpId="0"/>
      <p:bldP spid="8" grpId="0"/>
      <p:bldP spid="12" grpId="0"/>
      <p:bldP spid="2" grpId="0"/>
      <p:bldP spid="4" grpId="0"/>
      <p:bldP spid="5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8449808" y="6537900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150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jumps</a:t>
            </a:r>
          </a:p>
          <a:p>
            <a:r>
              <a:rPr lang="en-US" dirty="0"/>
              <a:t>Conditionals</a:t>
            </a:r>
          </a:p>
          <a:p>
            <a:r>
              <a:rPr lang="en-US" dirty="0" err="1"/>
              <a:t>Unconditionals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4776743"/>
            <a:ext cx="2746976" cy="2038422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4BFC044-B9BF-9460-6CC8-320ECFAF7CB5}"/>
              </a:ext>
            </a:extLst>
          </p:cNvPr>
          <p:cNvSpPr/>
          <p:nvPr/>
        </p:nvSpPr>
        <p:spPr>
          <a:xfrm>
            <a:off x="4223426" y="4258672"/>
            <a:ext cx="5729388" cy="543525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58" descr="Image result for in progress">
            <a:extLst>
              <a:ext uri="{FF2B5EF4-FFF2-40B4-BE49-F238E27FC236}">
                <a16:creationId xmlns:a16="http://schemas.microsoft.com/office/drawing/2014/main" id="{2AB8F8EC-8D16-FD3A-BBCB-901FA253A4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3449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59" descr="Image result for in progress">
            <a:extLst>
              <a:ext uri="{FF2B5EF4-FFF2-40B4-BE49-F238E27FC236}">
                <a16:creationId xmlns:a16="http://schemas.microsoft.com/office/drawing/2014/main" id="{64B531C6-50A1-0029-9C07-F44EF2C687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6770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Image result for in progress">
            <a:extLst>
              <a:ext uri="{FF2B5EF4-FFF2-40B4-BE49-F238E27FC236}">
                <a16:creationId xmlns:a16="http://schemas.microsoft.com/office/drawing/2014/main" id="{306A3398-62DB-742B-93F3-DF477CBC59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04644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61" descr="Image result for in progress">
            <a:extLst>
              <a:ext uri="{FF2B5EF4-FFF2-40B4-BE49-F238E27FC236}">
                <a16:creationId xmlns:a16="http://schemas.microsoft.com/office/drawing/2014/main" id="{4D72E186-0BC9-84E3-8CFE-A05690BB94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41611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62" descr="Image result for in progress">
            <a:extLst>
              <a:ext uri="{FF2B5EF4-FFF2-40B4-BE49-F238E27FC236}">
                <a16:creationId xmlns:a16="http://schemas.microsoft.com/office/drawing/2014/main" id="{274709DF-7DC4-6861-8164-4E1F46CB9E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76687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CB123165-225D-DD15-83CF-60977E683912}"/>
              </a:ext>
            </a:extLst>
          </p:cNvPr>
          <p:cNvSpPr txBox="1"/>
          <p:nvPr/>
        </p:nvSpPr>
        <p:spPr>
          <a:xfrm>
            <a:off x="904681" y="2022293"/>
            <a:ext cx="1183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call &lt;name&gt;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806B552-F534-A97B-F6A4-AADBBF14C58F}"/>
              </a:ext>
            </a:extLst>
          </p:cNvPr>
          <p:cNvSpPr txBox="1"/>
          <p:nvPr/>
        </p:nvSpPr>
        <p:spPr>
          <a:xfrm>
            <a:off x="904682" y="5628229"/>
            <a:ext cx="2059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3C1CD06-2620-7796-7B9B-0C866FEB2EE0}"/>
              </a:ext>
            </a:extLst>
          </p:cNvPr>
          <p:cNvSpPr txBox="1"/>
          <p:nvPr/>
        </p:nvSpPr>
        <p:spPr>
          <a:xfrm>
            <a:off x="904682" y="4903791"/>
            <a:ext cx="2098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DDF8001-0CC3-F8C4-97C2-4FDF2D47238A}"/>
              </a:ext>
            </a:extLst>
          </p:cNvPr>
          <p:cNvSpPr txBox="1"/>
          <p:nvPr/>
        </p:nvSpPr>
        <p:spPr>
          <a:xfrm>
            <a:off x="904681" y="5254553"/>
            <a:ext cx="2113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3CF1EBF-A0FD-A86B-3099-2C1F124BB4C1}"/>
              </a:ext>
            </a:extLst>
          </p:cNvPr>
          <p:cNvSpPr txBox="1"/>
          <p:nvPr/>
        </p:nvSpPr>
        <p:spPr>
          <a:xfrm>
            <a:off x="904682" y="5978986"/>
            <a:ext cx="207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D2D9550-F609-7F5D-F8D7-EDDCFA0994D9}"/>
              </a:ext>
            </a:extLst>
          </p:cNvPr>
          <p:cNvSpPr txBox="1"/>
          <p:nvPr/>
        </p:nvSpPr>
        <p:spPr>
          <a:xfrm>
            <a:off x="904682" y="1322309"/>
            <a:ext cx="1257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&lt;proc&gt;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835F410-DE56-7B8A-EC31-CA3C0CE39CD4}"/>
              </a:ext>
            </a:extLst>
          </p:cNvPr>
          <p:cNvSpPr txBox="1"/>
          <p:nvPr/>
        </p:nvSpPr>
        <p:spPr>
          <a:xfrm>
            <a:off x="904682" y="1673066"/>
            <a:ext cx="1245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leave &lt;proc&gt;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FF03B1E-2F11-B8C3-68FB-D69EF7F30152}"/>
              </a:ext>
            </a:extLst>
          </p:cNvPr>
          <p:cNvSpPr txBox="1"/>
          <p:nvPr/>
        </p:nvSpPr>
        <p:spPr>
          <a:xfrm>
            <a:off x="904681" y="4536321"/>
            <a:ext cx="1827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ifz</a:t>
            </a:r>
            <a:r>
              <a:rPr lang="en-US" sz="1600" dirty="0"/>
              <a:t> &lt;</a:t>
            </a:r>
            <a:r>
              <a:rPr lang="en-US" sz="1600" dirty="0" err="1"/>
              <a:t>opd</a:t>
            </a:r>
            <a:r>
              <a:rPr lang="en-US" sz="1600" dirty="0"/>
              <a:t>&gt; </a:t>
            </a:r>
            <a:r>
              <a:rPr lang="en-US" sz="1600" dirty="0" err="1"/>
              <a:t>goto</a:t>
            </a:r>
            <a:r>
              <a:rPr lang="en-US" sz="1600" dirty="0"/>
              <a:t> &lt;</a:t>
            </a:r>
            <a:r>
              <a:rPr lang="en-US" sz="1600" dirty="0" err="1"/>
              <a:t>lbl</a:t>
            </a:r>
            <a:r>
              <a:rPr lang="en-US" sz="1600" dirty="0"/>
              <a:t>&gt;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1537493-FC16-A142-AF6D-3D86B187B86D}"/>
              </a:ext>
            </a:extLst>
          </p:cNvPr>
          <p:cNvSpPr txBox="1"/>
          <p:nvPr/>
        </p:nvSpPr>
        <p:spPr>
          <a:xfrm>
            <a:off x="904682" y="3812817"/>
            <a:ext cx="743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goto</a:t>
            </a:r>
            <a:r>
              <a:rPr lang="en-US" sz="1600" dirty="0"/>
              <a:t> Li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7855E68-6E55-DD2C-748D-C420A930FB57}"/>
              </a:ext>
            </a:extLst>
          </p:cNvPr>
          <p:cNvSpPr txBox="1"/>
          <p:nvPr/>
        </p:nvSpPr>
        <p:spPr>
          <a:xfrm>
            <a:off x="904681" y="3482180"/>
            <a:ext cx="1385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lbl</a:t>
            </a:r>
            <a:r>
              <a:rPr lang="en-US" sz="1600" dirty="0"/>
              <a:t>&gt;: &lt;INSTR&gt;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D98CFEB-6C47-9700-1007-D10290DE71B6}"/>
              </a:ext>
            </a:extLst>
          </p:cNvPr>
          <p:cNvSpPr txBox="1"/>
          <p:nvPr/>
        </p:nvSpPr>
        <p:spPr>
          <a:xfrm>
            <a:off x="904682" y="3112504"/>
            <a:ext cx="2701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49439AE-C72F-84FF-869C-2F0593539723}"/>
              </a:ext>
            </a:extLst>
          </p:cNvPr>
          <p:cNvSpPr txBox="1"/>
          <p:nvPr/>
        </p:nvSpPr>
        <p:spPr>
          <a:xfrm>
            <a:off x="904681" y="2761747"/>
            <a:ext cx="2125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399A65B-373D-A2C9-B7DB-AD4FF4349881}"/>
              </a:ext>
            </a:extLst>
          </p:cNvPr>
          <p:cNvSpPr txBox="1"/>
          <p:nvPr/>
        </p:nvSpPr>
        <p:spPr>
          <a:xfrm>
            <a:off x="904681" y="241099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482417D-E1AE-0C6B-2407-9F0611FE0138}"/>
              </a:ext>
            </a:extLst>
          </p:cNvPr>
          <p:cNvSpPr txBox="1"/>
          <p:nvPr/>
        </p:nvSpPr>
        <p:spPr>
          <a:xfrm>
            <a:off x="927426" y="4163574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nop</a:t>
            </a:r>
            <a:endParaRPr lang="en-US" sz="1600" dirty="0"/>
          </a:p>
        </p:txBody>
      </p:sp>
      <p:pic>
        <p:nvPicPr>
          <p:cNvPr id="78" name="Picture 77" descr="Image result for in progress">
            <a:extLst>
              <a:ext uri="{FF2B5EF4-FFF2-40B4-BE49-F238E27FC236}">
                <a16:creationId xmlns:a16="http://schemas.microsoft.com/office/drawing/2014/main" id="{CF6BF8C4-1917-AB53-DC53-AFBADBFDAD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11963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78" descr="Image result for in progress">
            <a:extLst>
              <a:ext uri="{FF2B5EF4-FFF2-40B4-BE49-F238E27FC236}">
                <a16:creationId xmlns:a16="http://schemas.microsoft.com/office/drawing/2014/main" id="{49083272-1416-87A6-950A-19F8184EF7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45094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79" descr="Image result for in progress">
            <a:extLst>
              <a:ext uri="{FF2B5EF4-FFF2-40B4-BE49-F238E27FC236}">
                <a16:creationId xmlns:a16="http://schemas.microsoft.com/office/drawing/2014/main" id="{953227F7-92F6-A6ED-68A9-4623ABD362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79530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80" descr="Image result for in progress">
            <a:extLst>
              <a:ext uri="{FF2B5EF4-FFF2-40B4-BE49-F238E27FC236}">
                <a16:creationId xmlns:a16="http://schemas.microsoft.com/office/drawing/2014/main" id="{08FBEA12-8960-DD0F-1CA7-E59BE3D913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1842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83" descr="Image result for in progress">
            <a:extLst>
              <a:ext uri="{FF2B5EF4-FFF2-40B4-BE49-F238E27FC236}">
                <a16:creationId xmlns:a16="http://schemas.microsoft.com/office/drawing/2014/main" id="{9AB3C159-1F21-3B3D-B82B-9E6293A22A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94639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84" descr="Image result for in progress">
            <a:extLst>
              <a:ext uri="{FF2B5EF4-FFF2-40B4-BE49-F238E27FC236}">
                <a16:creationId xmlns:a16="http://schemas.microsoft.com/office/drawing/2014/main" id="{6700B933-B0CB-3289-3CE6-D67FEFD77A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533538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" name="Arrow: Right 85">
            <a:extLst>
              <a:ext uri="{FF2B5EF4-FFF2-40B4-BE49-F238E27FC236}">
                <a16:creationId xmlns:a16="http://schemas.microsoft.com/office/drawing/2014/main" id="{04D77A27-3DFC-61B0-F762-DB265ECCD74C}"/>
              </a:ext>
            </a:extLst>
          </p:cNvPr>
          <p:cNvSpPr/>
          <p:nvPr/>
        </p:nvSpPr>
        <p:spPr>
          <a:xfrm flipH="1">
            <a:off x="2925549" y="5981865"/>
            <a:ext cx="549918" cy="3162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7" name="Picture 86" descr="Image result for in progress">
            <a:extLst>
              <a:ext uri="{FF2B5EF4-FFF2-40B4-BE49-F238E27FC236}">
                <a16:creationId xmlns:a16="http://schemas.microsoft.com/office/drawing/2014/main" id="{253CDE19-47E9-571F-07A5-1B84D951AF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50553" y="45652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87" descr="Image result for in progress">
            <a:extLst>
              <a:ext uri="{FF2B5EF4-FFF2-40B4-BE49-F238E27FC236}">
                <a16:creationId xmlns:a16="http://schemas.microsoft.com/office/drawing/2014/main" id="{E19D546A-6D79-E42F-6750-5D07739144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60078" y="56973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46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67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Using Arguments in Callee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: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getin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23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EEED9E1-F33B-435B-A144-FA7DCC63DBEA}"/>
              </a:ext>
            </a:extLst>
          </p:cNvPr>
          <p:cNvGrpSpPr/>
          <p:nvPr/>
        </p:nvGrpSpPr>
        <p:grpSpPr>
          <a:xfrm>
            <a:off x="18933" y="5135338"/>
            <a:ext cx="9428494" cy="1588529"/>
            <a:chOff x="18933" y="5135338"/>
            <a:chExt cx="9428494" cy="1588529"/>
          </a:xfrm>
        </p:grpSpPr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8D865375-5540-4E8C-98C7-5A224596FCE4}"/>
                </a:ext>
              </a:extLst>
            </p:cNvPr>
            <p:cNvSpPr/>
            <p:nvPr/>
          </p:nvSpPr>
          <p:spPr>
            <a:xfrm>
              <a:off x="3905122" y="5856876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C06CAF3A-8B47-4F67-B5BB-C07C08C7BDAC}"/>
                </a:ext>
              </a:extLst>
            </p:cNvPr>
            <p:cNvSpPr/>
            <p:nvPr/>
          </p:nvSpPr>
          <p:spPr>
            <a:xfrm>
              <a:off x="4606848" y="5856874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3647B148-2D9B-4B42-9646-918FE899A20B}"/>
                </a:ext>
              </a:extLst>
            </p:cNvPr>
            <p:cNvSpPr/>
            <p:nvPr/>
          </p:nvSpPr>
          <p:spPr>
            <a:xfrm>
              <a:off x="5346894" y="5856876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783BE6BD-E9F7-4A93-B968-6F199FE9A63C}"/>
                </a:ext>
              </a:extLst>
            </p:cNvPr>
            <p:cNvSpPr/>
            <p:nvPr/>
          </p:nvSpPr>
          <p:spPr>
            <a:xfrm>
              <a:off x="6104746" y="5856876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D0C77417-0978-4A64-84B8-4E58F6C25AFD}"/>
                </a:ext>
              </a:extLst>
            </p:cNvPr>
            <p:cNvSpPr/>
            <p:nvPr/>
          </p:nvSpPr>
          <p:spPr>
            <a:xfrm>
              <a:off x="6776810" y="5856876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0F6CA52A-874D-43C4-8577-1250B071DFAC}"/>
                </a:ext>
              </a:extLst>
            </p:cNvPr>
            <p:cNvSpPr/>
            <p:nvPr/>
          </p:nvSpPr>
          <p:spPr>
            <a:xfrm>
              <a:off x="7440080" y="5856876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F70357F3-BEF0-4C72-9CB1-8C34CADF50E5}"/>
                </a:ext>
              </a:extLst>
            </p:cNvPr>
            <p:cNvSpPr/>
            <p:nvPr/>
          </p:nvSpPr>
          <p:spPr>
            <a:xfrm>
              <a:off x="8147075" y="5856876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9F80724B-460B-4687-936D-6ADAEA4CB0FE}"/>
                </a:ext>
              </a:extLst>
            </p:cNvPr>
            <p:cNvSpPr/>
            <p:nvPr/>
          </p:nvSpPr>
          <p:spPr>
            <a:xfrm>
              <a:off x="6759121" y="6470865"/>
              <a:ext cx="2057401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D07FAE69-D20B-4A8E-A4F5-4869D4DD4901}"/>
                </a:ext>
              </a:extLst>
            </p:cNvPr>
            <p:cNvSpPr/>
            <p:nvPr/>
          </p:nvSpPr>
          <p:spPr>
            <a:xfrm>
              <a:off x="6827810" y="6163578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CA4F72F2-B9A9-4B8C-9279-50D6E20DAC2D}"/>
                </a:ext>
              </a:extLst>
            </p:cNvPr>
            <p:cNvSpPr/>
            <p:nvPr/>
          </p:nvSpPr>
          <p:spPr>
            <a:xfrm>
              <a:off x="7460865" y="6163577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692866E9-1D77-4792-A7E3-5F59BE5AD9D1}"/>
                </a:ext>
              </a:extLst>
            </p:cNvPr>
            <p:cNvSpPr/>
            <p:nvPr/>
          </p:nvSpPr>
          <p:spPr>
            <a:xfrm>
              <a:off x="8175108" y="6165903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7E15F5E9-FC68-4B11-A3BE-0A761167BA85}"/>
                </a:ext>
              </a:extLst>
            </p:cNvPr>
            <p:cNvGrpSpPr/>
            <p:nvPr/>
          </p:nvGrpSpPr>
          <p:grpSpPr>
            <a:xfrm>
              <a:off x="3899019" y="5659334"/>
              <a:ext cx="607270" cy="200055"/>
              <a:chOff x="6410975" y="4940563"/>
              <a:chExt cx="607270" cy="200055"/>
            </a:xfrm>
          </p:grpSpPr>
          <p:sp>
            <p:nvSpPr>
              <p:cNvPr id="200" name="TextBox 199">
                <a:extLst>
                  <a:ext uri="{FF2B5EF4-FFF2-40B4-BE49-F238E27FC236}">
                    <a16:creationId xmlns:a16="http://schemas.microsoft.com/office/drawing/2014/main" id="{974A85E3-E7F2-4320-B3F2-B9FF7C5722EB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723B3EDD-0AF7-412A-B95A-FC2495587AA0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2" name="Straight Arrow Connector 201">
                  <a:extLst>
                    <a:ext uri="{FF2B5EF4-FFF2-40B4-BE49-F238E27FC236}">
                      <a16:creationId xmlns:a16="http://schemas.microsoft.com/office/drawing/2014/main" id="{C3A66B2C-9EE6-403E-957D-8392EC0202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EF6A7C7D-FC9B-4B9A-9A92-CA005AA4B3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62455120-8AFF-4D1F-892C-20799EF57CEA}"/>
                </a:ext>
              </a:extLst>
            </p:cNvPr>
            <p:cNvGrpSpPr/>
            <p:nvPr/>
          </p:nvGrpSpPr>
          <p:grpSpPr>
            <a:xfrm>
              <a:off x="4599113" y="5661715"/>
              <a:ext cx="607270" cy="200055"/>
              <a:chOff x="6410975" y="4940563"/>
              <a:chExt cx="607270" cy="200055"/>
            </a:xfrm>
          </p:grpSpPr>
          <p:sp>
            <p:nvSpPr>
              <p:cNvPr id="205" name="TextBox 204">
                <a:extLst>
                  <a:ext uri="{FF2B5EF4-FFF2-40B4-BE49-F238E27FC236}">
                    <a16:creationId xmlns:a16="http://schemas.microsoft.com/office/drawing/2014/main" id="{71220B9B-CCF8-4ADB-896C-C270AE54827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07AC843B-AE65-4141-BEA7-4BA1A7964ED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7" name="Straight Arrow Connector 206">
                  <a:extLst>
                    <a:ext uri="{FF2B5EF4-FFF2-40B4-BE49-F238E27FC236}">
                      <a16:creationId xmlns:a16="http://schemas.microsoft.com/office/drawing/2014/main" id="{EABB0CCA-5EE9-46E6-B1DD-17E8EB8D2D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CD23E2D0-1159-4524-B472-16EE596AF0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9A678EC8-CFA5-4C75-959E-6655ADB9BC34}"/>
                </a:ext>
              </a:extLst>
            </p:cNvPr>
            <p:cNvGrpSpPr/>
            <p:nvPr/>
          </p:nvGrpSpPr>
          <p:grpSpPr>
            <a:xfrm>
              <a:off x="5339689" y="5661713"/>
              <a:ext cx="607270" cy="200055"/>
              <a:chOff x="6410975" y="4940563"/>
              <a:chExt cx="607270" cy="200055"/>
            </a:xfrm>
          </p:grpSpPr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07C0C020-6EF5-4827-AF56-6D3C2A34EDE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F67B4358-ADCC-463A-B147-7AF3ABC70F24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2" name="Straight Arrow Connector 211">
                  <a:extLst>
                    <a:ext uri="{FF2B5EF4-FFF2-40B4-BE49-F238E27FC236}">
                      <a16:creationId xmlns:a16="http://schemas.microsoft.com/office/drawing/2014/main" id="{A66AE9E0-88D0-4411-AB17-0AB1A7FE9C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C3C7FF4F-85AC-4798-9E5F-906BE67DC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D9F1F3F9-90D0-4470-8406-C62ECD60793F}"/>
                </a:ext>
              </a:extLst>
            </p:cNvPr>
            <p:cNvGrpSpPr/>
            <p:nvPr/>
          </p:nvGrpSpPr>
          <p:grpSpPr>
            <a:xfrm>
              <a:off x="6096935" y="5659332"/>
              <a:ext cx="607270" cy="200055"/>
              <a:chOff x="6410975" y="4940563"/>
              <a:chExt cx="607270" cy="200055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6D907C97-5439-4F36-950D-FBBC6A2CCBD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34FF94C4-23F1-4BB1-B926-D91EFFB4143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7" name="Straight Arrow Connector 216">
                  <a:extLst>
                    <a:ext uri="{FF2B5EF4-FFF2-40B4-BE49-F238E27FC236}">
                      <a16:creationId xmlns:a16="http://schemas.microsoft.com/office/drawing/2014/main" id="{98D968BE-A9C8-4891-BDD9-A18ED4C281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AF63E01C-54DA-4779-80B7-14DF42288A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CA827FE8-F805-4089-9AF9-233CE53E2065}"/>
                </a:ext>
              </a:extLst>
            </p:cNvPr>
            <p:cNvGrpSpPr/>
            <p:nvPr/>
          </p:nvGrpSpPr>
          <p:grpSpPr>
            <a:xfrm>
              <a:off x="6773218" y="5661713"/>
              <a:ext cx="607270" cy="200055"/>
              <a:chOff x="6410975" y="4940563"/>
              <a:chExt cx="607270" cy="200055"/>
            </a:xfrm>
          </p:grpSpPr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2EF4E8A2-E33F-4868-A4E5-09E54EE85CA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3B863284-20C2-4AD1-9B2B-2A0694A61E16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22" name="Straight Arrow Connector 221">
                  <a:extLst>
                    <a:ext uri="{FF2B5EF4-FFF2-40B4-BE49-F238E27FC236}">
                      <a16:creationId xmlns:a16="http://schemas.microsoft.com/office/drawing/2014/main" id="{C07062C7-EF5E-4399-A203-8A9A6E9380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F292D08E-CA74-434B-B000-687F65B9E0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E2BFD75B-C0B0-423A-8862-4EC7D25E5BAF}"/>
                </a:ext>
              </a:extLst>
            </p:cNvPr>
            <p:cNvGrpSpPr/>
            <p:nvPr/>
          </p:nvGrpSpPr>
          <p:grpSpPr>
            <a:xfrm>
              <a:off x="7432828" y="5659328"/>
              <a:ext cx="607270" cy="200055"/>
              <a:chOff x="6410975" y="4940563"/>
              <a:chExt cx="607270" cy="200055"/>
            </a:xfrm>
          </p:grpSpPr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535160ED-6252-49F3-B2BC-D63370300C89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80A81EB0-67D6-4D67-B770-A3017EA86F5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27" name="Straight Arrow Connector 226">
                  <a:extLst>
                    <a:ext uri="{FF2B5EF4-FFF2-40B4-BE49-F238E27FC236}">
                      <a16:creationId xmlns:a16="http://schemas.microsoft.com/office/drawing/2014/main" id="{3D8ADC44-53F0-4429-89C8-BC680C9A36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E7635438-8300-45B4-A505-3A5A8FC259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F4DA03AF-CCD4-44F2-8E4C-9D1A14D658C8}"/>
                </a:ext>
              </a:extLst>
            </p:cNvPr>
            <p:cNvGrpSpPr/>
            <p:nvPr/>
          </p:nvGrpSpPr>
          <p:grpSpPr>
            <a:xfrm>
              <a:off x="8137683" y="5659324"/>
              <a:ext cx="607270" cy="200055"/>
              <a:chOff x="6410975" y="4940563"/>
              <a:chExt cx="607270" cy="200055"/>
            </a:xfrm>
          </p:grpSpPr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0ACC5821-CC31-4069-BAC6-E325343EECB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27C0DE29-CED9-46D3-B768-8B759607CC9F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2" name="Straight Arrow Connector 231">
                  <a:extLst>
                    <a:ext uri="{FF2B5EF4-FFF2-40B4-BE49-F238E27FC236}">
                      <a16:creationId xmlns:a16="http://schemas.microsoft.com/office/drawing/2014/main" id="{A102AB33-0987-4AB8-A9BE-4E1419F2E8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87192415-311C-415C-A4D6-C7CE5C10E7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5EC03128-5416-446F-9B48-4926AB273F9B}"/>
                </a:ext>
              </a:extLst>
            </p:cNvPr>
            <p:cNvGrpSpPr/>
            <p:nvPr/>
          </p:nvGrpSpPr>
          <p:grpSpPr>
            <a:xfrm>
              <a:off x="8840157" y="5659321"/>
              <a:ext cx="607270" cy="200055"/>
              <a:chOff x="6410975" y="4940563"/>
              <a:chExt cx="607270" cy="200055"/>
            </a:xfrm>
          </p:grpSpPr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91433372-2E8F-4398-9A4C-9F56D3A262E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A3F6005F-7D84-491E-8B45-8888DA3DBA6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7" name="Straight Arrow Connector 236">
                  <a:extLst>
                    <a:ext uri="{FF2B5EF4-FFF2-40B4-BE49-F238E27FC236}">
                      <a16:creationId xmlns:a16="http://schemas.microsoft.com/office/drawing/2014/main" id="{A6ED63BE-D777-46BB-98E7-1B3B797E54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065DEF9E-E429-4A0A-8941-3A13009F45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39" name="Arrow: Down 238">
              <a:extLst>
                <a:ext uri="{FF2B5EF4-FFF2-40B4-BE49-F238E27FC236}">
                  <a16:creationId xmlns:a16="http://schemas.microsoft.com/office/drawing/2014/main" id="{73A47DF2-1FEB-4933-9989-174B04312A26}"/>
                </a:ext>
              </a:extLst>
            </p:cNvPr>
            <p:cNvSpPr/>
            <p:nvPr/>
          </p:nvSpPr>
          <p:spPr>
            <a:xfrm>
              <a:off x="5255673" y="5506829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Arrow: Down 239">
              <a:extLst>
                <a:ext uri="{FF2B5EF4-FFF2-40B4-BE49-F238E27FC236}">
                  <a16:creationId xmlns:a16="http://schemas.microsoft.com/office/drawing/2014/main" id="{430D071B-5F1B-45B6-9415-8D49E5A3A7BC}"/>
                </a:ext>
              </a:extLst>
            </p:cNvPr>
            <p:cNvSpPr/>
            <p:nvPr/>
          </p:nvSpPr>
          <p:spPr>
            <a:xfrm>
              <a:off x="172171" y="5576520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90DF65AD-6578-42A3-BE2E-9E0BC4862F2E}"/>
                </a:ext>
              </a:extLst>
            </p:cNvPr>
            <p:cNvSpPr txBox="1"/>
            <p:nvPr/>
          </p:nvSpPr>
          <p:spPr>
            <a:xfrm>
              <a:off x="96252" y="5222879"/>
              <a:ext cx="3019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rsp</a:t>
              </a:r>
              <a:endParaRPr lang="en-US" sz="1200" dirty="0"/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854D6E6F-7C2D-4A94-A9DF-2DBC508F1E33}"/>
                </a:ext>
              </a:extLst>
            </p:cNvPr>
            <p:cNvSpPr txBox="1"/>
            <p:nvPr/>
          </p:nvSpPr>
          <p:spPr>
            <a:xfrm>
              <a:off x="18933" y="5386294"/>
              <a:ext cx="46006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0x0068</a:t>
              </a: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2FDDFDA5-2D7A-4B5F-9063-64DE2B803E14}"/>
                </a:ext>
              </a:extLst>
            </p:cNvPr>
            <p:cNvSpPr txBox="1"/>
            <p:nvPr/>
          </p:nvSpPr>
          <p:spPr>
            <a:xfrm>
              <a:off x="5146272" y="5135338"/>
              <a:ext cx="32380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rbp</a:t>
              </a:r>
              <a:endParaRPr lang="en-US" sz="1200" dirty="0"/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EA5278D4-8D4B-4005-AC3F-D991C00F246B}"/>
                </a:ext>
              </a:extLst>
            </p:cNvPr>
            <p:cNvSpPr txBox="1"/>
            <p:nvPr/>
          </p:nvSpPr>
          <p:spPr>
            <a:xfrm>
              <a:off x="5068953" y="5298753"/>
              <a:ext cx="44723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0x00c0</a:t>
              </a: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588F966D-205C-4646-8630-806EA117A0B0}"/>
                </a:ext>
              </a:extLst>
            </p:cNvPr>
            <p:cNvSpPr/>
            <p:nvPr/>
          </p:nvSpPr>
          <p:spPr>
            <a:xfrm>
              <a:off x="6151369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a7</a:t>
              </a:r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E1F00928-F494-46DC-BF9F-0EAA07866276}"/>
                </a:ext>
              </a:extLst>
            </p:cNvPr>
            <p:cNvSpPr/>
            <p:nvPr/>
          </p:nvSpPr>
          <p:spPr>
            <a:xfrm>
              <a:off x="5389297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a8</a:t>
              </a:r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92BD6961-B9D5-4890-AE92-6F5EC382D4F1}"/>
                </a:ext>
              </a:extLst>
            </p:cNvPr>
            <p:cNvSpPr/>
            <p:nvPr/>
          </p:nvSpPr>
          <p:spPr>
            <a:xfrm>
              <a:off x="4676076" y="6160034"/>
              <a:ext cx="641414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53FACE3B-F783-40EB-A582-63A4C950EE2F}"/>
                </a:ext>
              </a:extLst>
            </p:cNvPr>
            <p:cNvSpPr/>
            <p:nvPr/>
          </p:nvSpPr>
          <p:spPr>
            <a:xfrm>
              <a:off x="3196470" y="5844374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C7359F2A-A7B6-49B4-BC95-29BBA42E651C}"/>
                </a:ext>
              </a:extLst>
            </p:cNvPr>
            <p:cNvSpPr/>
            <p:nvPr/>
          </p:nvSpPr>
          <p:spPr>
            <a:xfrm>
              <a:off x="3961833" y="6157708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E3611676-8A80-440B-908C-ECD5A33522E7}"/>
                </a:ext>
              </a:extLst>
            </p:cNvPr>
            <p:cNvSpPr/>
            <p:nvPr/>
          </p:nvSpPr>
          <p:spPr>
            <a:xfrm>
              <a:off x="96717" y="6463725"/>
              <a:ext cx="5240550" cy="253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4EFD8A5C-B853-40FE-A19B-CC9101BFFCB5}"/>
                </a:ext>
              </a:extLst>
            </p:cNvPr>
            <p:cNvSpPr/>
            <p:nvPr/>
          </p:nvSpPr>
          <p:spPr>
            <a:xfrm>
              <a:off x="5332588" y="6470865"/>
              <a:ext cx="1409975" cy="2415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chemeClr val="tx1"/>
                  </a:solidFill>
                </a:rPr>
                <a:t>args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21E22D5D-384C-4158-BFEC-C32C4913A65B}"/>
                </a:ext>
              </a:extLst>
            </p:cNvPr>
            <p:cNvSpPr txBox="1"/>
            <p:nvPr/>
          </p:nvSpPr>
          <p:spPr>
            <a:xfrm>
              <a:off x="6286674" y="581651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34EDA3D1-43BB-4C8A-901C-2C4BF2E8CF8E}"/>
                </a:ext>
              </a:extLst>
            </p:cNvPr>
            <p:cNvSpPr txBox="1"/>
            <p:nvPr/>
          </p:nvSpPr>
          <p:spPr>
            <a:xfrm>
              <a:off x="5545935" y="582005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FC23B252-FFBB-458D-A069-F39953AC3AA9}"/>
                </a:ext>
              </a:extLst>
            </p:cNvPr>
            <p:cNvGrpSpPr/>
            <p:nvPr/>
          </p:nvGrpSpPr>
          <p:grpSpPr>
            <a:xfrm>
              <a:off x="3198345" y="5633724"/>
              <a:ext cx="607270" cy="200055"/>
              <a:chOff x="6410975" y="4940563"/>
              <a:chExt cx="607270" cy="200055"/>
            </a:xfrm>
          </p:grpSpPr>
          <p:sp>
            <p:nvSpPr>
              <p:cNvPr id="255" name="TextBox 254">
                <a:extLst>
                  <a:ext uri="{FF2B5EF4-FFF2-40B4-BE49-F238E27FC236}">
                    <a16:creationId xmlns:a16="http://schemas.microsoft.com/office/drawing/2014/main" id="{1124B0EE-DD8A-440A-AC87-7A7DB37E0DF1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0x00a8</a:t>
                </a:r>
              </a:p>
            </p:txBody>
          </p:sp>
          <p:grpSp>
            <p:nvGrpSpPr>
              <p:cNvPr id="256" name="Group 255">
                <a:extLst>
                  <a:ext uri="{FF2B5EF4-FFF2-40B4-BE49-F238E27FC236}">
                    <a16:creationId xmlns:a16="http://schemas.microsoft.com/office/drawing/2014/main" id="{FA3148B3-5F26-497F-9125-024BA6F1A17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7" name="Straight Arrow Connector 256">
                  <a:extLst>
                    <a:ext uri="{FF2B5EF4-FFF2-40B4-BE49-F238E27FC236}">
                      <a16:creationId xmlns:a16="http://schemas.microsoft.com/office/drawing/2014/main" id="{051A38E8-BFBD-44FD-8C9E-C9A9CC43A1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E281DA3F-D01A-4DA3-9A53-6EF157642C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9" name="Group 258">
              <a:extLst>
                <a:ext uri="{FF2B5EF4-FFF2-40B4-BE49-F238E27FC236}">
                  <a16:creationId xmlns:a16="http://schemas.microsoft.com/office/drawing/2014/main" id="{5043AC2D-6B35-45DE-B1EF-4FDA3C880C70}"/>
                </a:ext>
              </a:extLst>
            </p:cNvPr>
            <p:cNvGrpSpPr/>
            <p:nvPr/>
          </p:nvGrpSpPr>
          <p:grpSpPr>
            <a:xfrm>
              <a:off x="2604146" y="5640860"/>
              <a:ext cx="607270" cy="200055"/>
              <a:chOff x="6410975" y="4940563"/>
              <a:chExt cx="607270" cy="200055"/>
            </a:xfrm>
          </p:grpSpPr>
          <p:sp>
            <p:nvSpPr>
              <p:cNvPr id="260" name="TextBox 259">
                <a:extLst>
                  <a:ext uri="{FF2B5EF4-FFF2-40B4-BE49-F238E27FC236}">
                    <a16:creationId xmlns:a16="http://schemas.microsoft.com/office/drawing/2014/main" id="{3B15DC0B-40D4-4779-A47E-D6ACDB90D09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0x00a0</a:t>
                </a:r>
              </a:p>
            </p:txBody>
          </p:sp>
          <p:grpSp>
            <p:nvGrpSpPr>
              <p:cNvPr id="261" name="Group 260">
                <a:extLst>
                  <a:ext uri="{FF2B5EF4-FFF2-40B4-BE49-F238E27FC236}">
                    <a16:creationId xmlns:a16="http://schemas.microsoft.com/office/drawing/2014/main" id="{0AE46B83-2529-4E78-A162-1237DA24EBC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2" name="Straight Arrow Connector 261">
                  <a:extLst>
                    <a:ext uri="{FF2B5EF4-FFF2-40B4-BE49-F238E27FC236}">
                      <a16:creationId xmlns:a16="http://schemas.microsoft.com/office/drawing/2014/main" id="{65C05944-7A33-40B4-8544-035B5968F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EF7CA239-BFA2-4F68-8192-818464BA3E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07898554-7B92-4D3C-BB68-7B205DD0E101}"/>
                </a:ext>
              </a:extLst>
            </p:cNvPr>
            <p:cNvSpPr/>
            <p:nvPr/>
          </p:nvSpPr>
          <p:spPr>
            <a:xfrm>
              <a:off x="249722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70A37C7C-CE0F-49B9-8D6D-7B32010A6363}"/>
                </a:ext>
              </a:extLst>
            </p:cNvPr>
            <p:cNvSpPr/>
            <p:nvPr/>
          </p:nvSpPr>
          <p:spPr>
            <a:xfrm>
              <a:off x="3224315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b</a:t>
              </a: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78019537-091F-4A9F-9DA1-B62EDA912200}"/>
                </a:ext>
              </a:extLst>
            </p:cNvPr>
            <p:cNvSpPr txBox="1"/>
            <p:nvPr/>
          </p:nvSpPr>
          <p:spPr>
            <a:xfrm>
              <a:off x="7598730" y="583068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6A1ED3D1-1422-44D6-8C4A-2300EF08FE2B}"/>
                </a:ext>
              </a:extLst>
            </p:cNvPr>
            <p:cNvSpPr txBox="1"/>
            <p:nvPr/>
          </p:nvSpPr>
          <p:spPr>
            <a:xfrm>
              <a:off x="8322630" y="582306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BD42F4DD-FD0B-43F2-8109-8F3948836CB5}"/>
                </a:ext>
              </a:extLst>
            </p:cNvPr>
            <p:cNvSpPr txBox="1"/>
            <p:nvPr/>
          </p:nvSpPr>
          <p:spPr>
            <a:xfrm>
              <a:off x="4813620" y="581163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49DAE803-6E42-48BF-989D-88F9B3E2F4B1}"/>
                </a:ext>
              </a:extLst>
            </p:cNvPr>
            <p:cNvSpPr txBox="1"/>
            <p:nvPr/>
          </p:nvSpPr>
          <p:spPr>
            <a:xfrm>
              <a:off x="4044063" y="5919783"/>
              <a:ext cx="4584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0x00e8</a:t>
              </a:r>
            </a:p>
          </p:txBody>
        </p: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2E5A5E8D-F2A0-4D6F-B69E-DA7164B623D9}"/>
                </a:ext>
              </a:extLst>
            </p:cNvPr>
            <p:cNvGrpSpPr/>
            <p:nvPr/>
          </p:nvGrpSpPr>
          <p:grpSpPr>
            <a:xfrm>
              <a:off x="1897941" y="5640860"/>
              <a:ext cx="607270" cy="200055"/>
              <a:chOff x="6410975" y="4940563"/>
              <a:chExt cx="607270" cy="200055"/>
            </a:xfrm>
          </p:grpSpPr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9F0AFC88-006F-43BD-8169-123C8431FAD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0x0098</a:t>
                </a:r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39B11E71-D370-420B-8D2B-AFAEA54232E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3" name="Straight Arrow Connector 272">
                  <a:extLst>
                    <a:ext uri="{FF2B5EF4-FFF2-40B4-BE49-F238E27FC236}">
                      <a16:creationId xmlns:a16="http://schemas.microsoft.com/office/drawing/2014/main" id="{7163027F-E679-412C-B170-D46728AF0B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D3F28374-D656-4BEF-B0C6-F106151E73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97FFDD61-ADCB-4564-871E-E0A6431B2E41}"/>
                </a:ext>
              </a:extLst>
            </p:cNvPr>
            <p:cNvSpPr/>
            <p:nvPr/>
          </p:nvSpPr>
          <p:spPr>
            <a:xfrm>
              <a:off x="179101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FE287ADE-D2D1-4782-9E46-F526B84364BA}"/>
                </a:ext>
              </a:extLst>
            </p:cNvPr>
            <p:cNvGrpSpPr/>
            <p:nvPr/>
          </p:nvGrpSpPr>
          <p:grpSpPr>
            <a:xfrm>
              <a:off x="1191736" y="5640860"/>
              <a:ext cx="607270" cy="200055"/>
              <a:chOff x="6410975" y="4940563"/>
              <a:chExt cx="607270" cy="200055"/>
            </a:xfrm>
          </p:grpSpPr>
          <p:sp>
            <p:nvSpPr>
              <p:cNvPr id="277" name="TextBox 276">
                <a:extLst>
                  <a:ext uri="{FF2B5EF4-FFF2-40B4-BE49-F238E27FC236}">
                    <a16:creationId xmlns:a16="http://schemas.microsoft.com/office/drawing/2014/main" id="{7672C0E9-3F83-4586-813D-49EED070386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0x0090</a:t>
                </a:r>
              </a:p>
            </p:txBody>
          </p: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636BA7B3-26C6-4D94-ADAF-5602E46523F1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9" name="Straight Arrow Connector 278">
                  <a:extLst>
                    <a:ext uri="{FF2B5EF4-FFF2-40B4-BE49-F238E27FC236}">
                      <a16:creationId xmlns:a16="http://schemas.microsoft.com/office/drawing/2014/main" id="{F5ACBF2B-FE58-4BC1-9C93-D4893570C4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0B37569D-ED53-4667-91C3-B619FC0A3B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C2F4BE77-1F4E-450E-B3D1-40225886C0C0}"/>
                </a:ext>
              </a:extLst>
            </p:cNvPr>
            <p:cNvSpPr/>
            <p:nvPr/>
          </p:nvSpPr>
          <p:spPr>
            <a:xfrm>
              <a:off x="108481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F4800596-7CD2-4EA9-ADE3-F61B8A3CA406}"/>
                </a:ext>
              </a:extLst>
            </p:cNvPr>
            <p:cNvGrpSpPr/>
            <p:nvPr/>
          </p:nvGrpSpPr>
          <p:grpSpPr>
            <a:xfrm>
              <a:off x="485531" y="5640860"/>
              <a:ext cx="607270" cy="200055"/>
              <a:chOff x="6410975" y="4940563"/>
              <a:chExt cx="607270" cy="200055"/>
            </a:xfrm>
          </p:grpSpPr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9F5043F1-F5EE-475C-8A10-809D58E415B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0x0088</a:t>
                </a:r>
              </a:p>
            </p:txBody>
          </p:sp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4EFAEC34-92E4-49E8-8E59-4A7B89C7D5A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85" name="Straight Arrow Connector 284">
                  <a:extLst>
                    <a:ext uri="{FF2B5EF4-FFF2-40B4-BE49-F238E27FC236}">
                      <a16:creationId xmlns:a16="http://schemas.microsoft.com/office/drawing/2014/main" id="{FCA68945-14A9-4C40-ACAF-4EB4064A87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1C4E47D6-6207-4650-8D1D-45FB167AB7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0C060D92-72EC-4A7A-AF27-93C0728943A6}"/>
                </a:ext>
              </a:extLst>
            </p:cNvPr>
            <p:cNvSpPr/>
            <p:nvPr/>
          </p:nvSpPr>
          <p:spPr>
            <a:xfrm>
              <a:off x="37860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19FCF257-653A-4B25-B6D8-2944C22FB88E}"/>
                </a:ext>
              </a:extLst>
            </p:cNvPr>
            <p:cNvSpPr txBox="1"/>
            <p:nvPr/>
          </p:nvSpPr>
          <p:spPr>
            <a:xfrm>
              <a:off x="26030" y="577805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6C6D053B-304B-4E05-9E34-AF37C30C0D9F}"/>
                </a:ext>
              </a:extLst>
            </p:cNvPr>
            <p:cNvSpPr/>
            <p:nvPr/>
          </p:nvSpPr>
          <p:spPr>
            <a:xfrm>
              <a:off x="2517021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4491B0AE-15BF-4205-9C97-1F219E38C40E}"/>
                </a:ext>
              </a:extLst>
            </p:cNvPr>
            <p:cNvSpPr/>
            <p:nvPr/>
          </p:nvSpPr>
          <p:spPr>
            <a:xfrm>
              <a:off x="1809727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0B521D33-39FF-4D05-B78E-2B03CB2C31D8}"/>
                </a:ext>
              </a:extLst>
            </p:cNvPr>
            <p:cNvSpPr/>
            <p:nvPr/>
          </p:nvSpPr>
          <p:spPr>
            <a:xfrm>
              <a:off x="1102433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f3</a:t>
              </a:r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E3722C6C-0BC5-4BEB-852B-8B8AE92C447D}"/>
                </a:ext>
              </a:extLst>
            </p:cNvPr>
            <p:cNvSpPr/>
            <p:nvPr/>
          </p:nvSpPr>
          <p:spPr>
            <a:xfrm>
              <a:off x="395139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f4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7051DDE-96EE-9961-0067-B2410E680E22}"/>
              </a:ext>
            </a:extLst>
          </p:cNvPr>
          <p:cNvSpPr txBox="1"/>
          <p:nvPr/>
        </p:nvSpPr>
        <p:spPr>
          <a:xfrm>
            <a:off x="8628608" y="1711106"/>
            <a:ext cx="2863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System V Calling convention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599602-F333-C140-C51B-CFC0F575EFCD}"/>
              </a:ext>
            </a:extLst>
          </p:cNvPr>
          <p:cNvSpPr txBox="1"/>
          <p:nvPr/>
        </p:nvSpPr>
        <p:spPr>
          <a:xfrm>
            <a:off x="8653598" y="2080438"/>
            <a:ext cx="301550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argument: %</a:t>
            </a:r>
            <a:r>
              <a:rPr lang="en-US" dirty="0" err="1"/>
              <a:t>rdi</a:t>
            </a:r>
            <a:endParaRPr lang="en-US" dirty="0"/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argument: %</a:t>
            </a:r>
            <a:r>
              <a:rPr lang="en-US" dirty="0" err="1"/>
              <a:t>rsi</a:t>
            </a:r>
            <a:endParaRPr lang="en-US" dirty="0"/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argument: %</a:t>
            </a:r>
            <a:r>
              <a:rPr lang="en-US" dirty="0" err="1"/>
              <a:t>rdx</a:t>
            </a:r>
            <a:endParaRPr lang="en-US" dirty="0"/>
          </a:p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argument: %</a:t>
            </a:r>
            <a:r>
              <a:rPr lang="en-US" dirty="0" err="1"/>
              <a:t>rcx</a:t>
            </a:r>
            <a:endParaRPr lang="en-US" dirty="0"/>
          </a:p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argument: %r08</a:t>
            </a:r>
          </a:p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argument: %r09</a:t>
            </a:r>
          </a:p>
          <a:p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+ argument: on stack R-to-L</a:t>
            </a:r>
          </a:p>
          <a:p>
            <a:endParaRPr lang="en-US" dirty="0"/>
          </a:p>
          <a:p>
            <a:r>
              <a:rPr lang="en-US" dirty="0"/>
              <a:t>Return value: %</a:t>
            </a:r>
            <a:r>
              <a:rPr lang="en-US" dirty="0" err="1"/>
              <a:t>rax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6DF11D-E1B0-A27D-2012-F7D1702ED2CD}"/>
              </a:ext>
            </a:extLst>
          </p:cNvPr>
          <p:cNvSpPr txBox="1"/>
          <p:nvPr/>
        </p:nvSpPr>
        <p:spPr>
          <a:xfrm>
            <a:off x="12248" y="1038274"/>
            <a:ext cx="919514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bar(int f1, int f2, int f3, int f4, int f5, int f6, int f7, int f8){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 = f8;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v;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 = 8;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bar(1,2,3,4,5,6,7,v);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09405D-3FEB-AC12-6706-F464AD82CE70}"/>
              </a:ext>
            </a:extLst>
          </p:cNvPr>
          <p:cNvSpPr txBox="1"/>
          <p:nvPr/>
        </p:nvSpPr>
        <p:spPr>
          <a:xfrm>
            <a:off x="-323850" y="-849013"/>
            <a:ext cx="4438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getin</a:t>
            </a:r>
            <a:r>
              <a:rPr lang="en-US" dirty="0"/>
              <a:t> quads appear right after the enter quad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DD18106-8C6B-FA30-6773-7EF5028FBFA7}"/>
              </a:ext>
            </a:extLst>
          </p:cNvPr>
          <p:cNvGrpSpPr/>
          <p:nvPr/>
        </p:nvGrpSpPr>
        <p:grpSpPr>
          <a:xfrm>
            <a:off x="3196470" y="1703849"/>
            <a:ext cx="2700864" cy="1573430"/>
            <a:chOff x="3222971" y="1728231"/>
            <a:chExt cx="2700864" cy="1573430"/>
          </a:xfrm>
        </p:grpSpPr>
        <p:sp>
          <p:nvSpPr>
            <p:cNvPr id="23" name="Cloud 22">
              <a:extLst>
                <a:ext uri="{FF2B5EF4-FFF2-40B4-BE49-F238E27FC236}">
                  <a16:creationId xmlns:a16="http://schemas.microsoft.com/office/drawing/2014/main" id="{A4245610-7D3D-6F72-0896-2706A1393CC9}"/>
                </a:ext>
              </a:extLst>
            </p:cNvPr>
            <p:cNvSpPr/>
            <p:nvPr/>
          </p:nvSpPr>
          <p:spPr>
            <a:xfrm rot="503352">
              <a:off x="3222971" y="1728231"/>
              <a:ext cx="2700864" cy="1573430"/>
            </a:xfrm>
            <a:prstGeom prst="clou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D3F27C1-410E-F946-0DBD-5809BB945C83}"/>
                </a:ext>
              </a:extLst>
            </p:cNvPr>
            <p:cNvSpPr/>
            <p:nvPr/>
          </p:nvSpPr>
          <p:spPr>
            <a:xfrm>
              <a:off x="5088003" y="2343150"/>
              <a:ext cx="476982" cy="5693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8AAC261-5B49-AA85-AE90-BDB833FD897C}"/>
                </a:ext>
              </a:extLst>
            </p:cNvPr>
            <p:cNvSpPr txBox="1"/>
            <p:nvPr/>
          </p:nvSpPr>
          <p:spPr>
            <a:xfrm>
              <a:off x="3567616" y="2048066"/>
              <a:ext cx="2044226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The </a:t>
              </a:r>
              <a:r>
                <a:rPr lang="en-US" dirty="0" err="1"/>
                <a:t>getin</a:t>
              </a:r>
              <a:r>
                <a:rPr lang="en-US" dirty="0"/>
                <a:t> quads</a:t>
              </a:r>
            </a:p>
            <a:p>
              <a:pPr algn="ctr"/>
              <a:r>
                <a:rPr lang="en-US" dirty="0"/>
                <a:t>appear right after</a:t>
              </a:r>
            </a:p>
            <a:p>
              <a:pPr algn="ctr"/>
              <a:r>
                <a:rPr lang="en-US" dirty="0"/>
                <a:t>the enter quad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1DBC00-F061-598B-45C4-28011C657284}"/>
              </a:ext>
            </a:extLst>
          </p:cNvPr>
          <p:cNvGrpSpPr/>
          <p:nvPr/>
        </p:nvGrpSpPr>
        <p:grpSpPr>
          <a:xfrm>
            <a:off x="4945767" y="2760386"/>
            <a:ext cx="2700864" cy="1573430"/>
            <a:chOff x="3222971" y="1728231"/>
            <a:chExt cx="2700864" cy="1573430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8F1726D5-24E1-A86C-E8A8-EF266F0BC3A3}"/>
                </a:ext>
              </a:extLst>
            </p:cNvPr>
            <p:cNvSpPr/>
            <p:nvPr/>
          </p:nvSpPr>
          <p:spPr>
            <a:xfrm rot="503352">
              <a:off x="3222971" y="1728231"/>
              <a:ext cx="2700864" cy="1573430"/>
            </a:xfrm>
            <a:prstGeom prst="clou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1128134-1ABD-710D-3738-C631833CB102}"/>
                </a:ext>
              </a:extLst>
            </p:cNvPr>
            <p:cNvSpPr/>
            <p:nvPr/>
          </p:nvSpPr>
          <p:spPr>
            <a:xfrm>
              <a:off x="5088003" y="2343150"/>
              <a:ext cx="476982" cy="5693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A9D35F0-8364-E8CD-802C-40F353826BD3}"/>
                </a:ext>
              </a:extLst>
            </p:cNvPr>
            <p:cNvSpPr txBox="1"/>
            <p:nvPr/>
          </p:nvSpPr>
          <p:spPr>
            <a:xfrm>
              <a:off x="3624766" y="2124266"/>
              <a:ext cx="204422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Assume current AR </a:t>
              </a:r>
            </a:p>
            <a:p>
              <a:pPr algn="ctr"/>
              <a:r>
                <a:rPr lang="en-US" dirty="0"/>
                <a:t>is already set up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904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67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Using Arguments in Callee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: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getin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8" y="1250293"/>
            <a:ext cx="8794751" cy="1561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err="1"/>
              <a:t>Args</a:t>
            </a:r>
            <a:r>
              <a:rPr lang="en-US" sz="2600" b="1" dirty="0"/>
              <a:t> 1 – 6</a:t>
            </a:r>
          </a:p>
          <a:p>
            <a:r>
              <a:rPr lang="en-US" sz="2600" dirty="0"/>
              <a:t>Were passed in register</a:t>
            </a:r>
          </a:p>
          <a:p>
            <a:r>
              <a:rPr lang="en-US" sz="2600" dirty="0"/>
              <a:t>Should be allocated saved/in current AR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24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5379C3-4312-4362-9FA8-0E7F80602388}"/>
              </a:ext>
            </a:extLst>
          </p:cNvPr>
          <p:cNvSpPr txBox="1"/>
          <p:nvPr/>
        </p:nvSpPr>
        <p:spPr>
          <a:xfrm>
            <a:off x="1556382" y="2754826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1,  [f1]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870B69-FCBA-4323-9FD5-FBF74080D527}"/>
              </a:ext>
            </a:extLst>
          </p:cNvPr>
          <p:cNvSpPr txBox="1"/>
          <p:nvPr/>
        </p:nvSpPr>
        <p:spPr>
          <a:xfrm>
            <a:off x="4267114" y="2721966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-32(%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5B7CE2-B2C6-457A-BC71-7ED281C426FD}"/>
              </a:ext>
            </a:extLst>
          </p:cNvPr>
          <p:cNvSpPr txBox="1"/>
          <p:nvPr/>
        </p:nvSpPr>
        <p:spPr>
          <a:xfrm>
            <a:off x="1556382" y="3080952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2,  [f2]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83F8A0-56A5-47DD-B05C-623031D4869B}"/>
              </a:ext>
            </a:extLst>
          </p:cNvPr>
          <p:cNvSpPr txBox="1"/>
          <p:nvPr/>
        </p:nvSpPr>
        <p:spPr>
          <a:xfrm>
            <a:off x="4267114" y="3047351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-40(%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EEED9E1-F33B-435B-A144-FA7DCC63DBEA}"/>
              </a:ext>
            </a:extLst>
          </p:cNvPr>
          <p:cNvGrpSpPr/>
          <p:nvPr/>
        </p:nvGrpSpPr>
        <p:grpSpPr>
          <a:xfrm>
            <a:off x="18933" y="5135338"/>
            <a:ext cx="9428494" cy="1588529"/>
            <a:chOff x="18933" y="5135338"/>
            <a:chExt cx="9428494" cy="1588529"/>
          </a:xfrm>
        </p:grpSpPr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8D865375-5540-4E8C-98C7-5A224596FCE4}"/>
                </a:ext>
              </a:extLst>
            </p:cNvPr>
            <p:cNvSpPr/>
            <p:nvPr/>
          </p:nvSpPr>
          <p:spPr>
            <a:xfrm>
              <a:off x="3905122" y="5856876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C06CAF3A-8B47-4F67-B5BB-C07C08C7BDAC}"/>
                </a:ext>
              </a:extLst>
            </p:cNvPr>
            <p:cNvSpPr/>
            <p:nvPr/>
          </p:nvSpPr>
          <p:spPr>
            <a:xfrm>
              <a:off x="4606848" y="5856874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3647B148-2D9B-4B42-9646-918FE899A20B}"/>
                </a:ext>
              </a:extLst>
            </p:cNvPr>
            <p:cNvSpPr/>
            <p:nvPr/>
          </p:nvSpPr>
          <p:spPr>
            <a:xfrm>
              <a:off x="5346894" y="5856876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783BE6BD-E9F7-4A93-B968-6F199FE9A63C}"/>
                </a:ext>
              </a:extLst>
            </p:cNvPr>
            <p:cNvSpPr/>
            <p:nvPr/>
          </p:nvSpPr>
          <p:spPr>
            <a:xfrm>
              <a:off x="6104746" y="5856876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D0C77417-0978-4A64-84B8-4E58F6C25AFD}"/>
                </a:ext>
              </a:extLst>
            </p:cNvPr>
            <p:cNvSpPr/>
            <p:nvPr/>
          </p:nvSpPr>
          <p:spPr>
            <a:xfrm>
              <a:off x="6776810" y="5856876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0F6CA52A-874D-43C4-8577-1250B071DFAC}"/>
                </a:ext>
              </a:extLst>
            </p:cNvPr>
            <p:cNvSpPr/>
            <p:nvPr/>
          </p:nvSpPr>
          <p:spPr>
            <a:xfrm>
              <a:off x="7440080" y="5856876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F70357F3-BEF0-4C72-9CB1-8C34CADF50E5}"/>
                </a:ext>
              </a:extLst>
            </p:cNvPr>
            <p:cNvSpPr/>
            <p:nvPr/>
          </p:nvSpPr>
          <p:spPr>
            <a:xfrm>
              <a:off x="8147075" y="5856876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9F80724B-460B-4687-936D-6ADAEA4CB0FE}"/>
                </a:ext>
              </a:extLst>
            </p:cNvPr>
            <p:cNvSpPr/>
            <p:nvPr/>
          </p:nvSpPr>
          <p:spPr>
            <a:xfrm>
              <a:off x="6759121" y="6470865"/>
              <a:ext cx="2057401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D07FAE69-D20B-4A8E-A4F5-4869D4DD4901}"/>
                </a:ext>
              </a:extLst>
            </p:cNvPr>
            <p:cNvSpPr/>
            <p:nvPr/>
          </p:nvSpPr>
          <p:spPr>
            <a:xfrm>
              <a:off x="6827810" y="6163578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CA4F72F2-B9A9-4B8C-9279-50D6E20DAC2D}"/>
                </a:ext>
              </a:extLst>
            </p:cNvPr>
            <p:cNvSpPr/>
            <p:nvPr/>
          </p:nvSpPr>
          <p:spPr>
            <a:xfrm>
              <a:off x="7460865" y="6163577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692866E9-1D77-4792-A7E3-5F59BE5AD9D1}"/>
                </a:ext>
              </a:extLst>
            </p:cNvPr>
            <p:cNvSpPr/>
            <p:nvPr/>
          </p:nvSpPr>
          <p:spPr>
            <a:xfrm>
              <a:off x="8175108" y="6165903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7E15F5E9-FC68-4B11-A3BE-0A761167BA85}"/>
                </a:ext>
              </a:extLst>
            </p:cNvPr>
            <p:cNvGrpSpPr/>
            <p:nvPr/>
          </p:nvGrpSpPr>
          <p:grpSpPr>
            <a:xfrm>
              <a:off x="3899019" y="5659334"/>
              <a:ext cx="607270" cy="200055"/>
              <a:chOff x="6410975" y="4940563"/>
              <a:chExt cx="607270" cy="200055"/>
            </a:xfrm>
          </p:grpSpPr>
          <p:sp>
            <p:nvSpPr>
              <p:cNvPr id="200" name="TextBox 199">
                <a:extLst>
                  <a:ext uri="{FF2B5EF4-FFF2-40B4-BE49-F238E27FC236}">
                    <a16:creationId xmlns:a16="http://schemas.microsoft.com/office/drawing/2014/main" id="{974A85E3-E7F2-4320-B3F2-B9FF7C5722EB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723B3EDD-0AF7-412A-B95A-FC2495587AA0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2" name="Straight Arrow Connector 201">
                  <a:extLst>
                    <a:ext uri="{FF2B5EF4-FFF2-40B4-BE49-F238E27FC236}">
                      <a16:creationId xmlns:a16="http://schemas.microsoft.com/office/drawing/2014/main" id="{C3A66B2C-9EE6-403E-957D-8392EC0202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EF6A7C7D-FC9B-4B9A-9A92-CA005AA4B3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62455120-8AFF-4D1F-892C-20799EF57CEA}"/>
                </a:ext>
              </a:extLst>
            </p:cNvPr>
            <p:cNvGrpSpPr/>
            <p:nvPr/>
          </p:nvGrpSpPr>
          <p:grpSpPr>
            <a:xfrm>
              <a:off x="4599113" y="5661715"/>
              <a:ext cx="607270" cy="200055"/>
              <a:chOff x="6410975" y="4940563"/>
              <a:chExt cx="607270" cy="200055"/>
            </a:xfrm>
          </p:grpSpPr>
          <p:sp>
            <p:nvSpPr>
              <p:cNvPr id="205" name="TextBox 204">
                <a:extLst>
                  <a:ext uri="{FF2B5EF4-FFF2-40B4-BE49-F238E27FC236}">
                    <a16:creationId xmlns:a16="http://schemas.microsoft.com/office/drawing/2014/main" id="{71220B9B-CCF8-4ADB-896C-C270AE54827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07AC843B-AE65-4141-BEA7-4BA1A7964ED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7" name="Straight Arrow Connector 206">
                  <a:extLst>
                    <a:ext uri="{FF2B5EF4-FFF2-40B4-BE49-F238E27FC236}">
                      <a16:creationId xmlns:a16="http://schemas.microsoft.com/office/drawing/2014/main" id="{EABB0CCA-5EE9-46E6-B1DD-17E8EB8D2D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CD23E2D0-1159-4524-B472-16EE596AF0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9A678EC8-CFA5-4C75-959E-6655ADB9BC34}"/>
                </a:ext>
              </a:extLst>
            </p:cNvPr>
            <p:cNvGrpSpPr/>
            <p:nvPr/>
          </p:nvGrpSpPr>
          <p:grpSpPr>
            <a:xfrm>
              <a:off x="5339689" y="5661713"/>
              <a:ext cx="607270" cy="200055"/>
              <a:chOff x="6410975" y="4940563"/>
              <a:chExt cx="607270" cy="200055"/>
            </a:xfrm>
          </p:grpSpPr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07C0C020-6EF5-4827-AF56-6D3C2A34EDE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F67B4358-ADCC-463A-B147-7AF3ABC70F24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2" name="Straight Arrow Connector 211">
                  <a:extLst>
                    <a:ext uri="{FF2B5EF4-FFF2-40B4-BE49-F238E27FC236}">
                      <a16:creationId xmlns:a16="http://schemas.microsoft.com/office/drawing/2014/main" id="{A66AE9E0-88D0-4411-AB17-0AB1A7FE9C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C3C7FF4F-85AC-4798-9E5F-906BE67DC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D9F1F3F9-90D0-4470-8406-C62ECD60793F}"/>
                </a:ext>
              </a:extLst>
            </p:cNvPr>
            <p:cNvGrpSpPr/>
            <p:nvPr/>
          </p:nvGrpSpPr>
          <p:grpSpPr>
            <a:xfrm>
              <a:off x="6096935" y="5659332"/>
              <a:ext cx="607270" cy="200055"/>
              <a:chOff x="6410975" y="4940563"/>
              <a:chExt cx="607270" cy="200055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6D907C97-5439-4F36-950D-FBBC6A2CCBD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34FF94C4-23F1-4BB1-B926-D91EFFB4143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7" name="Straight Arrow Connector 216">
                  <a:extLst>
                    <a:ext uri="{FF2B5EF4-FFF2-40B4-BE49-F238E27FC236}">
                      <a16:creationId xmlns:a16="http://schemas.microsoft.com/office/drawing/2014/main" id="{98D968BE-A9C8-4891-BDD9-A18ED4C281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AF63E01C-54DA-4779-80B7-14DF42288A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CA827FE8-F805-4089-9AF9-233CE53E2065}"/>
                </a:ext>
              </a:extLst>
            </p:cNvPr>
            <p:cNvGrpSpPr/>
            <p:nvPr/>
          </p:nvGrpSpPr>
          <p:grpSpPr>
            <a:xfrm>
              <a:off x="6773218" y="5661713"/>
              <a:ext cx="607270" cy="200055"/>
              <a:chOff x="6410975" y="4940563"/>
              <a:chExt cx="607270" cy="200055"/>
            </a:xfrm>
          </p:grpSpPr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2EF4E8A2-E33F-4868-A4E5-09E54EE85CA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3B863284-20C2-4AD1-9B2B-2A0694A61E16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22" name="Straight Arrow Connector 221">
                  <a:extLst>
                    <a:ext uri="{FF2B5EF4-FFF2-40B4-BE49-F238E27FC236}">
                      <a16:creationId xmlns:a16="http://schemas.microsoft.com/office/drawing/2014/main" id="{C07062C7-EF5E-4399-A203-8A9A6E9380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F292D08E-CA74-434B-B000-687F65B9E0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E2BFD75B-C0B0-423A-8862-4EC7D25E5BAF}"/>
                </a:ext>
              </a:extLst>
            </p:cNvPr>
            <p:cNvGrpSpPr/>
            <p:nvPr/>
          </p:nvGrpSpPr>
          <p:grpSpPr>
            <a:xfrm>
              <a:off x="7432828" y="5659328"/>
              <a:ext cx="607270" cy="200055"/>
              <a:chOff x="6410975" y="4940563"/>
              <a:chExt cx="607270" cy="200055"/>
            </a:xfrm>
          </p:grpSpPr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535160ED-6252-49F3-B2BC-D63370300C89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80A81EB0-67D6-4D67-B770-A3017EA86F5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27" name="Straight Arrow Connector 226">
                  <a:extLst>
                    <a:ext uri="{FF2B5EF4-FFF2-40B4-BE49-F238E27FC236}">
                      <a16:creationId xmlns:a16="http://schemas.microsoft.com/office/drawing/2014/main" id="{3D8ADC44-53F0-4429-89C8-BC680C9A36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E7635438-8300-45B4-A505-3A5A8FC259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F4DA03AF-CCD4-44F2-8E4C-9D1A14D658C8}"/>
                </a:ext>
              </a:extLst>
            </p:cNvPr>
            <p:cNvGrpSpPr/>
            <p:nvPr/>
          </p:nvGrpSpPr>
          <p:grpSpPr>
            <a:xfrm>
              <a:off x="8137683" y="5659324"/>
              <a:ext cx="607270" cy="200055"/>
              <a:chOff x="6410975" y="4940563"/>
              <a:chExt cx="607270" cy="200055"/>
            </a:xfrm>
          </p:grpSpPr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0ACC5821-CC31-4069-BAC6-E325343EECB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27C0DE29-CED9-46D3-B768-8B759607CC9F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2" name="Straight Arrow Connector 231">
                  <a:extLst>
                    <a:ext uri="{FF2B5EF4-FFF2-40B4-BE49-F238E27FC236}">
                      <a16:creationId xmlns:a16="http://schemas.microsoft.com/office/drawing/2014/main" id="{A102AB33-0987-4AB8-A9BE-4E1419F2E8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87192415-311C-415C-A4D6-C7CE5C10E7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5EC03128-5416-446F-9B48-4926AB273F9B}"/>
                </a:ext>
              </a:extLst>
            </p:cNvPr>
            <p:cNvGrpSpPr/>
            <p:nvPr/>
          </p:nvGrpSpPr>
          <p:grpSpPr>
            <a:xfrm>
              <a:off x="8840157" y="5659321"/>
              <a:ext cx="607270" cy="200055"/>
              <a:chOff x="6410975" y="4940563"/>
              <a:chExt cx="607270" cy="200055"/>
            </a:xfrm>
          </p:grpSpPr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91433372-2E8F-4398-9A4C-9F56D3A262E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A3F6005F-7D84-491E-8B45-8888DA3DBA6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7" name="Straight Arrow Connector 236">
                  <a:extLst>
                    <a:ext uri="{FF2B5EF4-FFF2-40B4-BE49-F238E27FC236}">
                      <a16:creationId xmlns:a16="http://schemas.microsoft.com/office/drawing/2014/main" id="{A6ED63BE-D777-46BB-98E7-1B3B797E54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065DEF9E-E429-4A0A-8941-3A13009F45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39" name="Arrow: Down 238">
              <a:extLst>
                <a:ext uri="{FF2B5EF4-FFF2-40B4-BE49-F238E27FC236}">
                  <a16:creationId xmlns:a16="http://schemas.microsoft.com/office/drawing/2014/main" id="{73A47DF2-1FEB-4933-9989-174B04312A26}"/>
                </a:ext>
              </a:extLst>
            </p:cNvPr>
            <p:cNvSpPr/>
            <p:nvPr/>
          </p:nvSpPr>
          <p:spPr>
            <a:xfrm>
              <a:off x="5255673" y="5506829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Arrow: Down 239">
              <a:extLst>
                <a:ext uri="{FF2B5EF4-FFF2-40B4-BE49-F238E27FC236}">
                  <a16:creationId xmlns:a16="http://schemas.microsoft.com/office/drawing/2014/main" id="{430D071B-5F1B-45B6-9415-8D49E5A3A7BC}"/>
                </a:ext>
              </a:extLst>
            </p:cNvPr>
            <p:cNvSpPr/>
            <p:nvPr/>
          </p:nvSpPr>
          <p:spPr>
            <a:xfrm>
              <a:off x="172171" y="5576520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90DF65AD-6578-42A3-BE2E-9E0BC4862F2E}"/>
                </a:ext>
              </a:extLst>
            </p:cNvPr>
            <p:cNvSpPr txBox="1"/>
            <p:nvPr/>
          </p:nvSpPr>
          <p:spPr>
            <a:xfrm>
              <a:off x="96252" y="5222879"/>
              <a:ext cx="3019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rsp</a:t>
              </a:r>
              <a:endParaRPr lang="en-US" sz="1200" dirty="0"/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854D6E6F-7C2D-4A94-A9DF-2DBC508F1E33}"/>
                </a:ext>
              </a:extLst>
            </p:cNvPr>
            <p:cNvSpPr txBox="1"/>
            <p:nvPr/>
          </p:nvSpPr>
          <p:spPr>
            <a:xfrm>
              <a:off x="18933" y="5386294"/>
              <a:ext cx="46006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0x0068</a:t>
              </a: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2FDDFDA5-2D7A-4B5F-9063-64DE2B803E14}"/>
                </a:ext>
              </a:extLst>
            </p:cNvPr>
            <p:cNvSpPr txBox="1"/>
            <p:nvPr/>
          </p:nvSpPr>
          <p:spPr>
            <a:xfrm>
              <a:off x="5146272" y="5135338"/>
              <a:ext cx="32380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rbp</a:t>
              </a:r>
              <a:endParaRPr lang="en-US" sz="1200" dirty="0"/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EA5278D4-8D4B-4005-AC3F-D991C00F246B}"/>
                </a:ext>
              </a:extLst>
            </p:cNvPr>
            <p:cNvSpPr txBox="1"/>
            <p:nvPr/>
          </p:nvSpPr>
          <p:spPr>
            <a:xfrm>
              <a:off x="5068953" y="5298753"/>
              <a:ext cx="44723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0x00c0</a:t>
              </a: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588F966D-205C-4646-8630-806EA117A0B0}"/>
                </a:ext>
              </a:extLst>
            </p:cNvPr>
            <p:cNvSpPr/>
            <p:nvPr/>
          </p:nvSpPr>
          <p:spPr>
            <a:xfrm>
              <a:off x="6151369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a7</a:t>
              </a:r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E1F00928-F494-46DC-BF9F-0EAA07866276}"/>
                </a:ext>
              </a:extLst>
            </p:cNvPr>
            <p:cNvSpPr/>
            <p:nvPr/>
          </p:nvSpPr>
          <p:spPr>
            <a:xfrm>
              <a:off x="5389297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a8</a:t>
              </a:r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92BD6961-B9D5-4890-AE92-6F5EC382D4F1}"/>
                </a:ext>
              </a:extLst>
            </p:cNvPr>
            <p:cNvSpPr/>
            <p:nvPr/>
          </p:nvSpPr>
          <p:spPr>
            <a:xfrm>
              <a:off x="4676076" y="6160034"/>
              <a:ext cx="641414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53FACE3B-F783-40EB-A582-63A4C950EE2F}"/>
                </a:ext>
              </a:extLst>
            </p:cNvPr>
            <p:cNvSpPr/>
            <p:nvPr/>
          </p:nvSpPr>
          <p:spPr>
            <a:xfrm>
              <a:off x="3196470" y="5844374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C7359F2A-A7B6-49B4-BC95-29BBA42E651C}"/>
                </a:ext>
              </a:extLst>
            </p:cNvPr>
            <p:cNvSpPr/>
            <p:nvPr/>
          </p:nvSpPr>
          <p:spPr>
            <a:xfrm>
              <a:off x="3961833" y="6157708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E3611676-8A80-440B-908C-ECD5A33522E7}"/>
                </a:ext>
              </a:extLst>
            </p:cNvPr>
            <p:cNvSpPr/>
            <p:nvPr/>
          </p:nvSpPr>
          <p:spPr>
            <a:xfrm>
              <a:off x="96717" y="6463725"/>
              <a:ext cx="5240550" cy="253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4EFD8A5C-B853-40FE-A19B-CC9101BFFCB5}"/>
                </a:ext>
              </a:extLst>
            </p:cNvPr>
            <p:cNvSpPr/>
            <p:nvPr/>
          </p:nvSpPr>
          <p:spPr>
            <a:xfrm>
              <a:off x="5332588" y="6470865"/>
              <a:ext cx="1409975" cy="2415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chemeClr val="tx1"/>
                  </a:solidFill>
                </a:rPr>
                <a:t>args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21E22D5D-384C-4158-BFEC-C32C4913A65B}"/>
                </a:ext>
              </a:extLst>
            </p:cNvPr>
            <p:cNvSpPr txBox="1"/>
            <p:nvPr/>
          </p:nvSpPr>
          <p:spPr>
            <a:xfrm>
              <a:off x="6286674" y="581651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34EDA3D1-43BB-4C8A-901C-2C4BF2E8CF8E}"/>
                </a:ext>
              </a:extLst>
            </p:cNvPr>
            <p:cNvSpPr txBox="1"/>
            <p:nvPr/>
          </p:nvSpPr>
          <p:spPr>
            <a:xfrm>
              <a:off x="5545935" y="582005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FC23B252-FFBB-458D-A069-F39953AC3AA9}"/>
                </a:ext>
              </a:extLst>
            </p:cNvPr>
            <p:cNvGrpSpPr/>
            <p:nvPr/>
          </p:nvGrpSpPr>
          <p:grpSpPr>
            <a:xfrm>
              <a:off x="3198345" y="5633724"/>
              <a:ext cx="607270" cy="200055"/>
              <a:chOff x="6410975" y="4940563"/>
              <a:chExt cx="607270" cy="200055"/>
            </a:xfrm>
          </p:grpSpPr>
          <p:sp>
            <p:nvSpPr>
              <p:cNvPr id="255" name="TextBox 254">
                <a:extLst>
                  <a:ext uri="{FF2B5EF4-FFF2-40B4-BE49-F238E27FC236}">
                    <a16:creationId xmlns:a16="http://schemas.microsoft.com/office/drawing/2014/main" id="{1124B0EE-DD8A-440A-AC87-7A7DB37E0DF1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0x00a8</a:t>
                </a:r>
              </a:p>
            </p:txBody>
          </p:sp>
          <p:grpSp>
            <p:nvGrpSpPr>
              <p:cNvPr id="256" name="Group 255">
                <a:extLst>
                  <a:ext uri="{FF2B5EF4-FFF2-40B4-BE49-F238E27FC236}">
                    <a16:creationId xmlns:a16="http://schemas.microsoft.com/office/drawing/2014/main" id="{FA3148B3-5F26-497F-9125-024BA6F1A17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7" name="Straight Arrow Connector 256">
                  <a:extLst>
                    <a:ext uri="{FF2B5EF4-FFF2-40B4-BE49-F238E27FC236}">
                      <a16:creationId xmlns:a16="http://schemas.microsoft.com/office/drawing/2014/main" id="{051A38E8-BFBD-44FD-8C9E-C9A9CC43A1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E281DA3F-D01A-4DA3-9A53-6EF157642C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9" name="Group 258">
              <a:extLst>
                <a:ext uri="{FF2B5EF4-FFF2-40B4-BE49-F238E27FC236}">
                  <a16:creationId xmlns:a16="http://schemas.microsoft.com/office/drawing/2014/main" id="{5043AC2D-6B35-45DE-B1EF-4FDA3C880C70}"/>
                </a:ext>
              </a:extLst>
            </p:cNvPr>
            <p:cNvGrpSpPr/>
            <p:nvPr/>
          </p:nvGrpSpPr>
          <p:grpSpPr>
            <a:xfrm>
              <a:off x="2604146" y="5640860"/>
              <a:ext cx="607270" cy="200055"/>
              <a:chOff x="6410975" y="4940563"/>
              <a:chExt cx="607270" cy="200055"/>
            </a:xfrm>
          </p:grpSpPr>
          <p:sp>
            <p:nvSpPr>
              <p:cNvPr id="260" name="TextBox 259">
                <a:extLst>
                  <a:ext uri="{FF2B5EF4-FFF2-40B4-BE49-F238E27FC236}">
                    <a16:creationId xmlns:a16="http://schemas.microsoft.com/office/drawing/2014/main" id="{3B15DC0B-40D4-4779-A47E-D6ACDB90D09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0x00a0</a:t>
                </a:r>
              </a:p>
            </p:txBody>
          </p:sp>
          <p:grpSp>
            <p:nvGrpSpPr>
              <p:cNvPr id="261" name="Group 260">
                <a:extLst>
                  <a:ext uri="{FF2B5EF4-FFF2-40B4-BE49-F238E27FC236}">
                    <a16:creationId xmlns:a16="http://schemas.microsoft.com/office/drawing/2014/main" id="{0AE46B83-2529-4E78-A162-1237DA24EBC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2" name="Straight Arrow Connector 261">
                  <a:extLst>
                    <a:ext uri="{FF2B5EF4-FFF2-40B4-BE49-F238E27FC236}">
                      <a16:creationId xmlns:a16="http://schemas.microsoft.com/office/drawing/2014/main" id="{65C05944-7A33-40B4-8544-035B5968F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EF7CA239-BFA2-4F68-8192-818464BA3E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07898554-7B92-4D3C-BB68-7B205DD0E101}"/>
                </a:ext>
              </a:extLst>
            </p:cNvPr>
            <p:cNvSpPr/>
            <p:nvPr/>
          </p:nvSpPr>
          <p:spPr>
            <a:xfrm>
              <a:off x="249722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70A37C7C-CE0F-49B9-8D6D-7B32010A6363}"/>
                </a:ext>
              </a:extLst>
            </p:cNvPr>
            <p:cNvSpPr/>
            <p:nvPr/>
          </p:nvSpPr>
          <p:spPr>
            <a:xfrm>
              <a:off x="3224315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b</a:t>
              </a: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78019537-091F-4A9F-9DA1-B62EDA912200}"/>
                </a:ext>
              </a:extLst>
            </p:cNvPr>
            <p:cNvSpPr txBox="1"/>
            <p:nvPr/>
          </p:nvSpPr>
          <p:spPr>
            <a:xfrm>
              <a:off x="7598730" y="583068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6A1ED3D1-1422-44D6-8C4A-2300EF08FE2B}"/>
                </a:ext>
              </a:extLst>
            </p:cNvPr>
            <p:cNvSpPr txBox="1"/>
            <p:nvPr/>
          </p:nvSpPr>
          <p:spPr>
            <a:xfrm>
              <a:off x="8322630" y="582306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BD42F4DD-FD0B-43F2-8109-8F3948836CB5}"/>
                </a:ext>
              </a:extLst>
            </p:cNvPr>
            <p:cNvSpPr txBox="1"/>
            <p:nvPr/>
          </p:nvSpPr>
          <p:spPr>
            <a:xfrm>
              <a:off x="4813620" y="581163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49DAE803-6E42-48BF-989D-88F9B3E2F4B1}"/>
                </a:ext>
              </a:extLst>
            </p:cNvPr>
            <p:cNvSpPr txBox="1"/>
            <p:nvPr/>
          </p:nvSpPr>
          <p:spPr>
            <a:xfrm>
              <a:off x="4044063" y="5919783"/>
              <a:ext cx="4584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0x00e8</a:t>
              </a:r>
            </a:p>
          </p:txBody>
        </p: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2E5A5E8D-F2A0-4D6F-B69E-DA7164B623D9}"/>
                </a:ext>
              </a:extLst>
            </p:cNvPr>
            <p:cNvGrpSpPr/>
            <p:nvPr/>
          </p:nvGrpSpPr>
          <p:grpSpPr>
            <a:xfrm>
              <a:off x="1897941" y="5640860"/>
              <a:ext cx="607270" cy="200055"/>
              <a:chOff x="6410975" y="4940563"/>
              <a:chExt cx="607270" cy="200055"/>
            </a:xfrm>
          </p:grpSpPr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9F0AFC88-006F-43BD-8169-123C8431FAD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0x0098</a:t>
                </a:r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39B11E71-D370-420B-8D2B-AFAEA54232E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3" name="Straight Arrow Connector 272">
                  <a:extLst>
                    <a:ext uri="{FF2B5EF4-FFF2-40B4-BE49-F238E27FC236}">
                      <a16:creationId xmlns:a16="http://schemas.microsoft.com/office/drawing/2014/main" id="{7163027F-E679-412C-B170-D46728AF0B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D3F28374-D656-4BEF-B0C6-F106151E73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97FFDD61-ADCB-4564-871E-E0A6431B2E41}"/>
                </a:ext>
              </a:extLst>
            </p:cNvPr>
            <p:cNvSpPr/>
            <p:nvPr/>
          </p:nvSpPr>
          <p:spPr>
            <a:xfrm>
              <a:off x="179101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FE287ADE-D2D1-4782-9E46-F526B84364BA}"/>
                </a:ext>
              </a:extLst>
            </p:cNvPr>
            <p:cNvGrpSpPr/>
            <p:nvPr/>
          </p:nvGrpSpPr>
          <p:grpSpPr>
            <a:xfrm>
              <a:off x="1191736" y="5640860"/>
              <a:ext cx="607270" cy="200055"/>
              <a:chOff x="6410975" y="4940563"/>
              <a:chExt cx="607270" cy="200055"/>
            </a:xfrm>
          </p:grpSpPr>
          <p:sp>
            <p:nvSpPr>
              <p:cNvPr id="277" name="TextBox 276">
                <a:extLst>
                  <a:ext uri="{FF2B5EF4-FFF2-40B4-BE49-F238E27FC236}">
                    <a16:creationId xmlns:a16="http://schemas.microsoft.com/office/drawing/2014/main" id="{7672C0E9-3F83-4586-813D-49EED070386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0x0090</a:t>
                </a:r>
              </a:p>
            </p:txBody>
          </p: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636BA7B3-26C6-4D94-ADAF-5602E46523F1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9" name="Straight Arrow Connector 278">
                  <a:extLst>
                    <a:ext uri="{FF2B5EF4-FFF2-40B4-BE49-F238E27FC236}">
                      <a16:creationId xmlns:a16="http://schemas.microsoft.com/office/drawing/2014/main" id="{F5ACBF2B-FE58-4BC1-9C93-D4893570C4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0B37569D-ED53-4667-91C3-B619FC0A3B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C2F4BE77-1F4E-450E-B3D1-40225886C0C0}"/>
                </a:ext>
              </a:extLst>
            </p:cNvPr>
            <p:cNvSpPr/>
            <p:nvPr/>
          </p:nvSpPr>
          <p:spPr>
            <a:xfrm>
              <a:off x="108481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F4800596-7CD2-4EA9-ADE3-F61B8A3CA406}"/>
                </a:ext>
              </a:extLst>
            </p:cNvPr>
            <p:cNvGrpSpPr/>
            <p:nvPr/>
          </p:nvGrpSpPr>
          <p:grpSpPr>
            <a:xfrm>
              <a:off x="485531" y="5640860"/>
              <a:ext cx="607270" cy="200055"/>
              <a:chOff x="6410975" y="4940563"/>
              <a:chExt cx="607270" cy="200055"/>
            </a:xfrm>
          </p:grpSpPr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9F5043F1-F5EE-475C-8A10-809D58E415B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0x0088</a:t>
                </a:r>
              </a:p>
            </p:txBody>
          </p:sp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4EFAEC34-92E4-49E8-8E59-4A7B89C7D5A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85" name="Straight Arrow Connector 284">
                  <a:extLst>
                    <a:ext uri="{FF2B5EF4-FFF2-40B4-BE49-F238E27FC236}">
                      <a16:creationId xmlns:a16="http://schemas.microsoft.com/office/drawing/2014/main" id="{FCA68945-14A9-4C40-ACAF-4EB4064A87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1C4E47D6-6207-4650-8D1D-45FB167AB7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0C060D92-72EC-4A7A-AF27-93C0728943A6}"/>
                </a:ext>
              </a:extLst>
            </p:cNvPr>
            <p:cNvSpPr/>
            <p:nvPr/>
          </p:nvSpPr>
          <p:spPr>
            <a:xfrm>
              <a:off x="37860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19FCF257-653A-4B25-B6D8-2944C22FB88E}"/>
                </a:ext>
              </a:extLst>
            </p:cNvPr>
            <p:cNvSpPr txBox="1"/>
            <p:nvPr/>
          </p:nvSpPr>
          <p:spPr>
            <a:xfrm>
              <a:off x="26030" y="577805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6C6D053B-304B-4E05-9E34-AF37C30C0D9F}"/>
                </a:ext>
              </a:extLst>
            </p:cNvPr>
            <p:cNvSpPr/>
            <p:nvPr/>
          </p:nvSpPr>
          <p:spPr>
            <a:xfrm>
              <a:off x="2517021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4491B0AE-15BF-4205-9C97-1F219E38C40E}"/>
                </a:ext>
              </a:extLst>
            </p:cNvPr>
            <p:cNvSpPr/>
            <p:nvPr/>
          </p:nvSpPr>
          <p:spPr>
            <a:xfrm>
              <a:off x="1809727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0B521D33-39FF-4D05-B78E-2B03CB2C31D8}"/>
                </a:ext>
              </a:extLst>
            </p:cNvPr>
            <p:cNvSpPr/>
            <p:nvPr/>
          </p:nvSpPr>
          <p:spPr>
            <a:xfrm>
              <a:off x="1102433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f3</a:t>
              </a:r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E3722C6C-0BC5-4BEB-852B-8B8AE92C447D}"/>
                </a:ext>
              </a:extLst>
            </p:cNvPr>
            <p:cNvSpPr/>
            <p:nvPr/>
          </p:nvSpPr>
          <p:spPr>
            <a:xfrm>
              <a:off x="395139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f4</a:t>
              </a:r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B46561AD-AC79-43C9-94DB-357A3BD8A90C}"/>
              </a:ext>
            </a:extLst>
          </p:cNvPr>
          <p:cNvSpPr txBox="1"/>
          <p:nvPr/>
        </p:nvSpPr>
        <p:spPr>
          <a:xfrm>
            <a:off x="1556382" y="3407078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3,  [f3]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62FD82F-FA04-4607-8797-54993900BA1F}"/>
              </a:ext>
            </a:extLst>
          </p:cNvPr>
          <p:cNvSpPr txBox="1"/>
          <p:nvPr/>
        </p:nvSpPr>
        <p:spPr>
          <a:xfrm>
            <a:off x="1556382" y="3733204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4,  [f4]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1B92517-BBA6-4C4E-A21C-97E7ADF2A15F}"/>
              </a:ext>
            </a:extLst>
          </p:cNvPr>
          <p:cNvSpPr txBox="1"/>
          <p:nvPr/>
        </p:nvSpPr>
        <p:spPr>
          <a:xfrm>
            <a:off x="1556382" y="4059330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5,  [f5]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CEB78FF-DCB3-49C1-941E-B8296AD25379}"/>
              </a:ext>
            </a:extLst>
          </p:cNvPr>
          <p:cNvSpPr txBox="1"/>
          <p:nvPr/>
        </p:nvSpPr>
        <p:spPr>
          <a:xfrm>
            <a:off x="1556382" y="4385456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6,  [f6]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7644F4E-8114-44F8-B4FC-AFB219A736F5}"/>
              </a:ext>
            </a:extLst>
          </p:cNvPr>
          <p:cNvSpPr txBox="1"/>
          <p:nvPr/>
        </p:nvSpPr>
        <p:spPr>
          <a:xfrm>
            <a:off x="4267114" y="3372736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-48(%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AFE7B641-F185-4855-9AC9-E8855BBA96BC}"/>
              </a:ext>
            </a:extLst>
          </p:cNvPr>
          <p:cNvSpPr txBox="1"/>
          <p:nvPr/>
        </p:nvSpPr>
        <p:spPr>
          <a:xfrm>
            <a:off x="4267114" y="3717171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%r08, -56(%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80BBEB0D-C3B1-4613-A33B-CE440DC350A7}"/>
              </a:ext>
            </a:extLst>
          </p:cNvPr>
          <p:cNvSpPr txBox="1"/>
          <p:nvPr/>
        </p:nvSpPr>
        <p:spPr>
          <a:xfrm>
            <a:off x="4267114" y="4404506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%r09, -64(%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694A8F-0828-4831-93C4-8AF0B81EFE0F}"/>
              </a:ext>
            </a:extLst>
          </p:cNvPr>
          <p:cNvSpPr txBox="1"/>
          <p:nvPr/>
        </p:nvSpPr>
        <p:spPr>
          <a:xfrm>
            <a:off x="1627720" y="4787257"/>
            <a:ext cx="6694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(keeps them from getting clobbered if the </a:t>
            </a:r>
            <a:r>
              <a:rPr lang="en-US" i="1" dirty="0" err="1"/>
              <a:t>callee</a:t>
            </a:r>
            <a:r>
              <a:rPr lang="en-US" i="1" dirty="0"/>
              <a:t> calls something else)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051DDE-96EE-9961-0067-B2410E680E22}"/>
              </a:ext>
            </a:extLst>
          </p:cNvPr>
          <p:cNvSpPr txBox="1"/>
          <p:nvPr/>
        </p:nvSpPr>
        <p:spPr>
          <a:xfrm>
            <a:off x="8628608" y="1711106"/>
            <a:ext cx="2863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System V Calling convention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599602-F333-C140-C51B-CFC0F575EFCD}"/>
              </a:ext>
            </a:extLst>
          </p:cNvPr>
          <p:cNvSpPr txBox="1"/>
          <p:nvPr/>
        </p:nvSpPr>
        <p:spPr>
          <a:xfrm>
            <a:off x="8653598" y="2080438"/>
            <a:ext cx="301550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argument: %</a:t>
            </a:r>
            <a:r>
              <a:rPr lang="en-US" dirty="0" err="1"/>
              <a:t>rdi</a:t>
            </a:r>
            <a:endParaRPr lang="en-US" dirty="0"/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argument: %</a:t>
            </a:r>
            <a:r>
              <a:rPr lang="en-US" dirty="0" err="1"/>
              <a:t>rsi</a:t>
            </a:r>
            <a:endParaRPr lang="en-US" dirty="0"/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argument: %</a:t>
            </a:r>
            <a:r>
              <a:rPr lang="en-US" dirty="0" err="1"/>
              <a:t>rdx</a:t>
            </a:r>
            <a:endParaRPr lang="en-US" dirty="0"/>
          </a:p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argument: %</a:t>
            </a:r>
            <a:r>
              <a:rPr lang="en-US" dirty="0" err="1"/>
              <a:t>rcx</a:t>
            </a:r>
            <a:endParaRPr lang="en-US" dirty="0"/>
          </a:p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argument: %r08</a:t>
            </a:r>
          </a:p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argument: %r09</a:t>
            </a:r>
          </a:p>
          <a:p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+ argument: on stack R-to-L</a:t>
            </a:r>
          </a:p>
          <a:p>
            <a:endParaRPr lang="en-US" dirty="0"/>
          </a:p>
          <a:p>
            <a:r>
              <a:rPr lang="en-US" dirty="0"/>
              <a:t>Return value: %</a:t>
            </a:r>
            <a:r>
              <a:rPr lang="en-US" dirty="0" err="1"/>
              <a:t>rax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9E755C-A917-C75A-8CE5-4BA69F5969F1}"/>
              </a:ext>
            </a:extLst>
          </p:cNvPr>
          <p:cNvSpPr txBox="1"/>
          <p:nvPr/>
        </p:nvSpPr>
        <p:spPr>
          <a:xfrm>
            <a:off x="4267114" y="4077586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-48(%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427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  <p:bldP spid="18" grpId="0"/>
      <p:bldP spid="120" grpId="0"/>
      <p:bldP spid="121" grpId="0"/>
      <p:bldP spid="122" grpId="0"/>
      <p:bldP spid="123" grpId="0"/>
      <p:bldP spid="126" grpId="0"/>
      <p:bldP spid="127" grpId="0"/>
      <p:bldP spid="128" grpId="0"/>
      <p:bldP spid="4" grpId="0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8" y="1250293"/>
            <a:ext cx="8794751" cy="15619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/>
              <a:t>Args</a:t>
            </a:r>
            <a:r>
              <a:rPr lang="en-US" b="1" dirty="0"/>
              <a:t> 7+</a:t>
            </a:r>
          </a:p>
          <a:p>
            <a:r>
              <a:rPr lang="en-US" dirty="0"/>
              <a:t>Were pushed on stack</a:t>
            </a:r>
          </a:p>
          <a:p>
            <a:r>
              <a:rPr lang="en-US" dirty="0"/>
              <a:t>Offset can be calculated statically - we just need to math it out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5D6758-D707-4947-9140-4F2879172BD8}"/>
              </a:ext>
            </a:extLst>
          </p:cNvPr>
          <p:cNvSpPr txBox="1"/>
          <p:nvPr/>
        </p:nvSpPr>
        <p:spPr>
          <a:xfrm>
            <a:off x="2677085" y="2999401"/>
            <a:ext cx="5376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Formal position (in </a:t>
            </a:r>
            <a:r>
              <a:rPr lang="en-US" dirty="0" err="1"/>
              <a:t>callee</a:t>
            </a:r>
            <a:r>
              <a:rPr lang="en-US" dirty="0"/>
              <a:t>) = %</a:t>
            </a:r>
            <a:r>
              <a:rPr lang="en-US" dirty="0" err="1"/>
              <a:t>rbp</a:t>
            </a:r>
            <a:r>
              <a:rPr lang="en-US" dirty="0"/>
              <a:t> + 8 * (#</a:t>
            </a:r>
            <a:r>
              <a:rPr lang="en-US" dirty="0" err="1"/>
              <a:t>args</a:t>
            </a:r>
            <a:r>
              <a:rPr lang="en-US" dirty="0"/>
              <a:t> – </a:t>
            </a:r>
            <a:r>
              <a:rPr lang="en-US" dirty="0" err="1"/>
              <a:t>argIdx</a:t>
            </a:r>
            <a:r>
              <a:rPr lang="en-US" dirty="0"/>
              <a:t>) 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41825C3B-F118-4710-ADE6-CCBAD0BB11C2}"/>
              </a:ext>
            </a:extLst>
          </p:cNvPr>
          <p:cNvSpPr txBox="1"/>
          <p:nvPr/>
        </p:nvSpPr>
        <p:spPr>
          <a:xfrm>
            <a:off x="4838700" y="3665836"/>
            <a:ext cx="253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Arg</a:t>
            </a:r>
            <a:r>
              <a:rPr lang="en-US" dirty="0"/>
              <a:t> index 8 (of 8 total) @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87F34BB-B04F-4550-A755-E4F1713A935A}"/>
              </a:ext>
            </a:extLst>
          </p:cNvPr>
          <p:cNvSpPr txBox="1"/>
          <p:nvPr/>
        </p:nvSpPr>
        <p:spPr>
          <a:xfrm>
            <a:off x="96252" y="3621011"/>
            <a:ext cx="253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Arg</a:t>
            </a:r>
            <a:r>
              <a:rPr lang="en-US" dirty="0"/>
              <a:t> index 7 (of 8 total) @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F55F2C-4950-4F0D-BD67-774DAF5BCA56}"/>
              </a:ext>
            </a:extLst>
          </p:cNvPr>
          <p:cNvSpPr/>
          <p:nvPr/>
        </p:nvSpPr>
        <p:spPr>
          <a:xfrm>
            <a:off x="2472723" y="3609569"/>
            <a:ext cx="1833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+ 8 * (8 – 7)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698CEE-33D1-47A2-81D9-916DD7FDADF2}"/>
              </a:ext>
            </a:extLst>
          </p:cNvPr>
          <p:cNvSpPr/>
          <p:nvPr/>
        </p:nvSpPr>
        <p:spPr>
          <a:xfrm>
            <a:off x="2846057" y="3922002"/>
            <a:ext cx="12476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= </a:t>
            </a:r>
          </a:p>
          <a:p>
            <a:pPr algn="ctr"/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+ 8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15CCE6FA-F744-48B9-81C9-C722C6655580}"/>
              </a:ext>
            </a:extLst>
          </p:cNvPr>
          <p:cNvSpPr/>
          <p:nvPr/>
        </p:nvSpPr>
        <p:spPr>
          <a:xfrm>
            <a:off x="7258426" y="3673655"/>
            <a:ext cx="1833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+ 8 * (8 – 8)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12122E38-E941-49EC-851D-B6006157B2A2}"/>
              </a:ext>
            </a:extLst>
          </p:cNvPr>
          <p:cNvSpPr/>
          <p:nvPr/>
        </p:nvSpPr>
        <p:spPr>
          <a:xfrm>
            <a:off x="7631760" y="3986088"/>
            <a:ext cx="12476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= </a:t>
            </a:r>
          </a:p>
          <a:p>
            <a:pPr algn="ctr"/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+ 0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CF673119-82AF-452D-89AD-2816D2E7880C}"/>
              </a:ext>
            </a:extLst>
          </p:cNvPr>
          <p:cNvGrpSpPr/>
          <p:nvPr/>
        </p:nvGrpSpPr>
        <p:grpSpPr>
          <a:xfrm>
            <a:off x="18933" y="5135338"/>
            <a:ext cx="9428494" cy="1588529"/>
            <a:chOff x="18933" y="5135338"/>
            <a:chExt cx="9428494" cy="1588529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5B5FAEB9-58DD-4D5E-A674-43424B035974}"/>
                </a:ext>
              </a:extLst>
            </p:cNvPr>
            <p:cNvSpPr/>
            <p:nvPr/>
          </p:nvSpPr>
          <p:spPr>
            <a:xfrm>
              <a:off x="3905122" y="5856876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B99F09FA-CF60-4E0B-AE37-0DA7C780F7AA}"/>
                </a:ext>
              </a:extLst>
            </p:cNvPr>
            <p:cNvSpPr/>
            <p:nvPr/>
          </p:nvSpPr>
          <p:spPr>
            <a:xfrm>
              <a:off x="4606848" y="5856874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62672C8C-60EB-4546-B42A-42DE6AF9801D}"/>
                </a:ext>
              </a:extLst>
            </p:cNvPr>
            <p:cNvSpPr/>
            <p:nvPr/>
          </p:nvSpPr>
          <p:spPr>
            <a:xfrm>
              <a:off x="5346894" y="5856876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40D0CA12-15B3-4EBC-BF64-031278DE337B}"/>
                </a:ext>
              </a:extLst>
            </p:cNvPr>
            <p:cNvSpPr/>
            <p:nvPr/>
          </p:nvSpPr>
          <p:spPr>
            <a:xfrm>
              <a:off x="6104746" y="5856876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1BF9E8C1-4946-4658-A186-12EF5526242F}"/>
                </a:ext>
              </a:extLst>
            </p:cNvPr>
            <p:cNvSpPr/>
            <p:nvPr/>
          </p:nvSpPr>
          <p:spPr>
            <a:xfrm>
              <a:off x="6776810" y="5856876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9B38AB12-FBDD-4EFC-B2C5-652BAC7C897B}"/>
                </a:ext>
              </a:extLst>
            </p:cNvPr>
            <p:cNvSpPr/>
            <p:nvPr/>
          </p:nvSpPr>
          <p:spPr>
            <a:xfrm>
              <a:off x="7440080" y="5856876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858F4CF2-F923-42B5-9EA4-290E1B78CF05}"/>
                </a:ext>
              </a:extLst>
            </p:cNvPr>
            <p:cNvSpPr/>
            <p:nvPr/>
          </p:nvSpPr>
          <p:spPr>
            <a:xfrm>
              <a:off x="8147075" y="5856876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F66E992B-0187-4900-8EA7-B04585FBC840}"/>
                </a:ext>
              </a:extLst>
            </p:cNvPr>
            <p:cNvSpPr/>
            <p:nvPr/>
          </p:nvSpPr>
          <p:spPr>
            <a:xfrm>
              <a:off x="6759121" y="6470865"/>
              <a:ext cx="2057401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7A60BF7D-4812-4D4A-8E47-D8BB380C1AEB}"/>
                </a:ext>
              </a:extLst>
            </p:cNvPr>
            <p:cNvSpPr/>
            <p:nvPr/>
          </p:nvSpPr>
          <p:spPr>
            <a:xfrm>
              <a:off x="6827810" y="6163578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D0C6EA16-CDC1-402A-B9A1-BC47AB7E1698}"/>
                </a:ext>
              </a:extLst>
            </p:cNvPr>
            <p:cNvSpPr/>
            <p:nvPr/>
          </p:nvSpPr>
          <p:spPr>
            <a:xfrm>
              <a:off x="7460865" y="6163577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62C0A95A-DC5B-4456-9534-9E84D1A3E999}"/>
                </a:ext>
              </a:extLst>
            </p:cNvPr>
            <p:cNvSpPr/>
            <p:nvPr/>
          </p:nvSpPr>
          <p:spPr>
            <a:xfrm>
              <a:off x="8175108" y="6165903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67F02BE5-1950-4B25-A73C-240503BCE854}"/>
                </a:ext>
              </a:extLst>
            </p:cNvPr>
            <p:cNvGrpSpPr/>
            <p:nvPr/>
          </p:nvGrpSpPr>
          <p:grpSpPr>
            <a:xfrm>
              <a:off x="3899019" y="5659334"/>
              <a:ext cx="607270" cy="200055"/>
              <a:chOff x="6410975" y="4940563"/>
              <a:chExt cx="607270" cy="200055"/>
            </a:xfrm>
          </p:grpSpPr>
          <p:sp>
            <p:nvSpPr>
              <p:cNvPr id="339" name="TextBox 338">
                <a:extLst>
                  <a:ext uri="{FF2B5EF4-FFF2-40B4-BE49-F238E27FC236}">
                    <a16:creationId xmlns:a16="http://schemas.microsoft.com/office/drawing/2014/main" id="{5AA2B86E-6144-4BC0-BCA5-73AEB7D64B0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340" name="Group 339">
                <a:extLst>
                  <a:ext uri="{FF2B5EF4-FFF2-40B4-BE49-F238E27FC236}">
                    <a16:creationId xmlns:a16="http://schemas.microsoft.com/office/drawing/2014/main" id="{7FD62862-94DF-44C7-AE07-131BE33CFD7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41" name="Straight Arrow Connector 340">
                  <a:extLst>
                    <a:ext uri="{FF2B5EF4-FFF2-40B4-BE49-F238E27FC236}">
                      <a16:creationId xmlns:a16="http://schemas.microsoft.com/office/drawing/2014/main" id="{4819BE29-9645-4376-B848-ED05FACC91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Straight Connector 341">
                  <a:extLst>
                    <a:ext uri="{FF2B5EF4-FFF2-40B4-BE49-F238E27FC236}">
                      <a16:creationId xmlns:a16="http://schemas.microsoft.com/office/drawing/2014/main" id="{CB7D9732-EEF8-4E50-92D1-8EA5622090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656EAE5C-74F3-45FD-9D32-F6AAFBB44E90}"/>
                </a:ext>
              </a:extLst>
            </p:cNvPr>
            <p:cNvGrpSpPr/>
            <p:nvPr/>
          </p:nvGrpSpPr>
          <p:grpSpPr>
            <a:xfrm>
              <a:off x="4599113" y="5661715"/>
              <a:ext cx="607270" cy="200055"/>
              <a:chOff x="6410975" y="4940563"/>
              <a:chExt cx="607270" cy="200055"/>
            </a:xfrm>
          </p:grpSpPr>
          <p:sp>
            <p:nvSpPr>
              <p:cNvPr id="335" name="TextBox 334">
                <a:extLst>
                  <a:ext uri="{FF2B5EF4-FFF2-40B4-BE49-F238E27FC236}">
                    <a16:creationId xmlns:a16="http://schemas.microsoft.com/office/drawing/2014/main" id="{D1765C07-0253-4609-AE03-A147CA9F58E0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68B570E1-68A1-46AE-817C-50B81DFD140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37" name="Straight Arrow Connector 336">
                  <a:extLst>
                    <a:ext uri="{FF2B5EF4-FFF2-40B4-BE49-F238E27FC236}">
                      <a16:creationId xmlns:a16="http://schemas.microsoft.com/office/drawing/2014/main" id="{BE14FEB4-6C46-4515-8A71-C52027FECA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traight Connector 337">
                  <a:extLst>
                    <a:ext uri="{FF2B5EF4-FFF2-40B4-BE49-F238E27FC236}">
                      <a16:creationId xmlns:a16="http://schemas.microsoft.com/office/drawing/2014/main" id="{31A2AAD2-BFC8-484D-8481-FD7C154D72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BE5856FF-14DF-46D4-B646-8CE0FC571DE0}"/>
                </a:ext>
              </a:extLst>
            </p:cNvPr>
            <p:cNvGrpSpPr/>
            <p:nvPr/>
          </p:nvGrpSpPr>
          <p:grpSpPr>
            <a:xfrm>
              <a:off x="5339689" y="5661713"/>
              <a:ext cx="607270" cy="200055"/>
              <a:chOff x="6410975" y="4940563"/>
              <a:chExt cx="607270" cy="200055"/>
            </a:xfrm>
          </p:grpSpPr>
          <p:sp>
            <p:nvSpPr>
              <p:cNvPr id="331" name="TextBox 330">
                <a:extLst>
                  <a:ext uri="{FF2B5EF4-FFF2-40B4-BE49-F238E27FC236}">
                    <a16:creationId xmlns:a16="http://schemas.microsoft.com/office/drawing/2014/main" id="{B7A161B5-BD7A-4E22-AE76-1E9C8A46B82F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332" name="Group 331">
                <a:extLst>
                  <a:ext uri="{FF2B5EF4-FFF2-40B4-BE49-F238E27FC236}">
                    <a16:creationId xmlns:a16="http://schemas.microsoft.com/office/drawing/2014/main" id="{5E9E7E72-9F09-4982-9779-50E162C138DE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33" name="Straight Arrow Connector 332">
                  <a:extLst>
                    <a:ext uri="{FF2B5EF4-FFF2-40B4-BE49-F238E27FC236}">
                      <a16:creationId xmlns:a16="http://schemas.microsoft.com/office/drawing/2014/main" id="{FCAD6CAD-D5C2-4CEF-935B-D525DB4401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" name="Straight Connector 333">
                  <a:extLst>
                    <a:ext uri="{FF2B5EF4-FFF2-40B4-BE49-F238E27FC236}">
                      <a16:creationId xmlns:a16="http://schemas.microsoft.com/office/drawing/2014/main" id="{3897326E-94FA-41DF-8A7B-E7784D572E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DA4600D4-233C-4E45-B91E-5066CE09DC0A}"/>
                </a:ext>
              </a:extLst>
            </p:cNvPr>
            <p:cNvGrpSpPr/>
            <p:nvPr/>
          </p:nvGrpSpPr>
          <p:grpSpPr>
            <a:xfrm>
              <a:off x="6096935" y="5659332"/>
              <a:ext cx="607270" cy="200055"/>
              <a:chOff x="6410975" y="4940563"/>
              <a:chExt cx="607270" cy="200055"/>
            </a:xfrm>
          </p:grpSpPr>
          <p:sp>
            <p:nvSpPr>
              <p:cNvPr id="327" name="TextBox 326">
                <a:extLst>
                  <a:ext uri="{FF2B5EF4-FFF2-40B4-BE49-F238E27FC236}">
                    <a16:creationId xmlns:a16="http://schemas.microsoft.com/office/drawing/2014/main" id="{8090AA3C-22D2-4849-A0A5-7C6BA6A12FD7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328" name="Group 327">
                <a:extLst>
                  <a:ext uri="{FF2B5EF4-FFF2-40B4-BE49-F238E27FC236}">
                    <a16:creationId xmlns:a16="http://schemas.microsoft.com/office/drawing/2014/main" id="{20DDF6A8-C363-43D6-8A89-B05C13821AA4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29" name="Straight Arrow Connector 328">
                  <a:extLst>
                    <a:ext uri="{FF2B5EF4-FFF2-40B4-BE49-F238E27FC236}">
                      <a16:creationId xmlns:a16="http://schemas.microsoft.com/office/drawing/2014/main" id="{8F06C5D1-5807-4167-943D-544BC8EBA9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" name="Straight Connector 329">
                  <a:extLst>
                    <a:ext uri="{FF2B5EF4-FFF2-40B4-BE49-F238E27FC236}">
                      <a16:creationId xmlns:a16="http://schemas.microsoft.com/office/drawing/2014/main" id="{1BA6289A-B605-4F7C-99AA-3070FAF05C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1E029ECF-00C4-4A32-92E2-92A4384398F9}"/>
                </a:ext>
              </a:extLst>
            </p:cNvPr>
            <p:cNvGrpSpPr/>
            <p:nvPr/>
          </p:nvGrpSpPr>
          <p:grpSpPr>
            <a:xfrm>
              <a:off x="6773218" y="5661713"/>
              <a:ext cx="607270" cy="200055"/>
              <a:chOff x="6410975" y="4940563"/>
              <a:chExt cx="607270" cy="200055"/>
            </a:xfrm>
          </p:grpSpPr>
          <p:sp>
            <p:nvSpPr>
              <p:cNvPr id="323" name="TextBox 322">
                <a:extLst>
                  <a:ext uri="{FF2B5EF4-FFF2-40B4-BE49-F238E27FC236}">
                    <a16:creationId xmlns:a16="http://schemas.microsoft.com/office/drawing/2014/main" id="{63130AF0-7EAE-49BE-8243-7B1D8F240EE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324" name="Group 323">
                <a:extLst>
                  <a:ext uri="{FF2B5EF4-FFF2-40B4-BE49-F238E27FC236}">
                    <a16:creationId xmlns:a16="http://schemas.microsoft.com/office/drawing/2014/main" id="{E6D8D51C-84D5-4E40-8052-5138E5B979B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25" name="Straight Arrow Connector 324">
                  <a:extLst>
                    <a:ext uri="{FF2B5EF4-FFF2-40B4-BE49-F238E27FC236}">
                      <a16:creationId xmlns:a16="http://schemas.microsoft.com/office/drawing/2014/main" id="{039868F0-8263-4714-A630-9CF362E628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Connector 325">
                  <a:extLst>
                    <a:ext uri="{FF2B5EF4-FFF2-40B4-BE49-F238E27FC236}">
                      <a16:creationId xmlns:a16="http://schemas.microsoft.com/office/drawing/2014/main" id="{052A1894-5FF8-4666-A804-DCE1B1E93C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605A6CD7-D23A-4E4D-AC7E-A0F7DE7ADCF7}"/>
                </a:ext>
              </a:extLst>
            </p:cNvPr>
            <p:cNvGrpSpPr/>
            <p:nvPr/>
          </p:nvGrpSpPr>
          <p:grpSpPr>
            <a:xfrm>
              <a:off x="7432828" y="5659328"/>
              <a:ext cx="607270" cy="200055"/>
              <a:chOff x="6410975" y="4940563"/>
              <a:chExt cx="607270" cy="200055"/>
            </a:xfrm>
          </p:grpSpPr>
          <p:sp>
            <p:nvSpPr>
              <p:cNvPr id="319" name="TextBox 318">
                <a:extLst>
                  <a:ext uri="{FF2B5EF4-FFF2-40B4-BE49-F238E27FC236}">
                    <a16:creationId xmlns:a16="http://schemas.microsoft.com/office/drawing/2014/main" id="{521E6945-0465-496E-8FC8-286C13E2101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9E1F915A-4F3D-40C6-9820-859E6ACB00B6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21" name="Straight Arrow Connector 320">
                  <a:extLst>
                    <a:ext uri="{FF2B5EF4-FFF2-40B4-BE49-F238E27FC236}">
                      <a16:creationId xmlns:a16="http://schemas.microsoft.com/office/drawing/2014/main" id="{91240DE8-4081-490D-8461-8891A98AFB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" name="Straight Connector 321">
                  <a:extLst>
                    <a:ext uri="{FF2B5EF4-FFF2-40B4-BE49-F238E27FC236}">
                      <a16:creationId xmlns:a16="http://schemas.microsoft.com/office/drawing/2014/main" id="{5957F0D9-36D7-470D-8BBD-DC80954F97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82DB7415-7ECC-4A7A-8671-8DB4DF053455}"/>
                </a:ext>
              </a:extLst>
            </p:cNvPr>
            <p:cNvGrpSpPr/>
            <p:nvPr/>
          </p:nvGrpSpPr>
          <p:grpSpPr>
            <a:xfrm>
              <a:off x="8137683" y="5659324"/>
              <a:ext cx="607270" cy="200055"/>
              <a:chOff x="6410975" y="4940563"/>
              <a:chExt cx="607270" cy="200055"/>
            </a:xfrm>
          </p:grpSpPr>
          <p:sp>
            <p:nvSpPr>
              <p:cNvPr id="315" name="TextBox 314">
                <a:extLst>
                  <a:ext uri="{FF2B5EF4-FFF2-40B4-BE49-F238E27FC236}">
                    <a16:creationId xmlns:a16="http://schemas.microsoft.com/office/drawing/2014/main" id="{448C2377-ED11-4E1D-B098-3B6E6A8B7AB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316" name="Group 315">
                <a:extLst>
                  <a:ext uri="{FF2B5EF4-FFF2-40B4-BE49-F238E27FC236}">
                    <a16:creationId xmlns:a16="http://schemas.microsoft.com/office/drawing/2014/main" id="{4F69C90D-3680-430F-A91D-C02A451383C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17" name="Straight Arrow Connector 316">
                  <a:extLst>
                    <a:ext uri="{FF2B5EF4-FFF2-40B4-BE49-F238E27FC236}">
                      <a16:creationId xmlns:a16="http://schemas.microsoft.com/office/drawing/2014/main" id="{A2FD973E-29AF-4AFC-89EB-F07D8A3240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9689BF3A-36E0-4681-B85B-312D6BA977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9AABACC2-D4D4-471E-8F8B-5ABA6E011A22}"/>
                </a:ext>
              </a:extLst>
            </p:cNvPr>
            <p:cNvGrpSpPr/>
            <p:nvPr/>
          </p:nvGrpSpPr>
          <p:grpSpPr>
            <a:xfrm>
              <a:off x="8840157" y="5659321"/>
              <a:ext cx="607270" cy="200055"/>
              <a:chOff x="6410975" y="4940563"/>
              <a:chExt cx="607270" cy="200055"/>
            </a:xfrm>
          </p:grpSpPr>
          <p:sp>
            <p:nvSpPr>
              <p:cNvPr id="311" name="TextBox 310">
                <a:extLst>
                  <a:ext uri="{FF2B5EF4-FFF2-40B4-BE49-F238E27FC236}">
                    <a16:creationId xmlns:a16="http://schemas.microsoft.com/office/drawing/2014/main" id="{FE34E98B-B0C7-4B42-B8F6-E520F29DAC7D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312" name="Group 311">
                <a:extLst>
                  <a:ext uri="{FF2B5EF4-FFF2-40B4-BE49-F238E27FC236}">
                    <a16:creationId xmlns:a16="http://schemas.microsoft.com/office/drawing/2014/main" id="{35D7F3D4-9F6C-467F-AFC7-D8165226360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13" name="Straight Arrow Connector 312">
                  <a:extLst>
                    <a:ext uri="{FF2B5EF4-FFF2-40B4-BE49-F238E27FC236}">
                      <a16:creationId xmlns:a16="http://schemas.microsoft.com/office/drawing/2014/main" id="{341FBC5E-583F-4D90-9BD1-DE45AD9BF7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6637BD76-2517-4090-8971-FA5DC2068D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52" name="Arrow: Down 151">
              <a:extLst>
                <a:ext uri="{FF2B5EF4-FFF2-40B4-BE49-F238E27FC236}">
                  <a16:creationId xmlns:a16="http://schemas.microsoft.com/office/drawing/2014/main" id="{E99CCBBB-D146-4159-BAAB-08CB5F9E2440}"/>
                </a:ext>
              </a:extLst>
            </p:cNvPr>
            <p:cNvSpPr/>
            <p:nvPr/>
          </p:nvSpPr>
          <p:spPr>
            <a:xfrm>
              <a:off x="5255673" y="5506829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Arrow: Down 152">
              <a:extLst>
                <a:ext uri="{FF2B5EF4-FFF2-40B4-BE49-F238E27FC236}">
                  <a16:creationId xmlns:a16="http://schemas.microsoft.com/office/drawing/2014/main" id="{2647A534-00F8-477E-98E8-D01D259B1DA6}"/>
                </a:ext>
              </a:extLst>
            </p:cNvPr>
            <p:cNvSpPr/>
            <p:nvPr/>
          </p:nvSpPr>
          <p:spPr>
            <a:xfrm>
              <a:off x="172171" y="5576520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359117EA-AD16-4C3A-BFAD-29CDCDA54B2F}"/>
                </a:ext>
              </a:extLst>
            </p:cNvPr>
            <p:cNvSpPr txBox="1"/>
            <p:nvPr/>
          </p:nvSpPr>
          <p:spPr>
            <a:xfrm>
              <a:off x="96252" y="5222879"/>
              <a:ext cx="3019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rsp</a:t>
              </a:r>
              <a:endParaRPr lang="en-US" sz="1200" dirty="0"/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5EFB914E-ACDA-4B87-9A74-6995F6B3ADC4}"/>
                </a:ext>
              </a:extLst>
            </p:cNvPr>
            <p:cNvSpPr txBox="1"/>
            <p:nvPr/>
          </p:nvSpPr>
          <p:spPr>
            <a:xfrm>
              <a:off x="18933" y="5386294"/>
              <a:ext cx="46006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0x0068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BFC9C101-AB54-4673-BFD2-DF5B67B778E4}"/>
                </a:ext>
              </a:extLst>
            </p:cNvPr>
            <p:cNvSpPr txBox="1"/>
            <p:nvPr/>
          </p:nvSpPr>
          <p:spPr>
            <a:xfrm>
              <a:off x="5146272" y="5135338"/>
              <a:ext cx="32380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rbp</a:t>
              </a:r>
              <a:endParaRPr lang="en-US" sz="1200" dirty="0"/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E5B54D7B-85BE-450C-9662-B017749AD2B7}"/>
                </a:ext>
              </a:extLst>
            </p:cNvPr>
            <p:cNvSpPr txBox="1"/>
            <p:nvPr/>
          </p:nvSpPr>
          <p:spPr>
            <a:xfrm>
              <a:off x="5068953" y="5298753"/>
              <a:ext cx="44723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0x00c0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AEBD2580-9F16-4892-B4D6-ABD3BB00131E}"/>
                </a:ext>
              </a:extLst>
            </p:cNvPr>
            <p:cNvSpPr/>
            <p:nvPr/>
          </p:nvSpPr>
          <p:spPr>
            <a:xfrm>
              <a:off x="6151369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a7</a:t>
              </a: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04D32F22-58D0-4D61-BC50-3677B6C77BEA}"/>
                </a:ext>
              </a:extLst>
            </p:cNvPr>
            <p:cNvSpPr/>
            <p:nvPr/>
          </p:nvSpPr>
          <p:spPr>
            <a:xfrm>
              <a:off x="5389297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a8</a:t>
              </a: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0B78BAA3-DC97-4F7E-8AF5-8D3D7B18AB30}"/>
                </a:ext>
              </a:extLst>
            </p:cNvPr>
            <p:cNvSpPr/>
            <p:nvPr/>
          </p:nvSpPr>
          <p:spPr>
            <a:xfrm>
              <a:off x="4676076" y="6160034"/>
              <a:ext cx="641414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216FD450-5B49-408B-AAC5-D0B9D6D2686A}"/>
                </a:ext>
              </a:extLst>
            </p:cNvPr>
            <p:cNvSpPr/>
            <p:nvPr/>
          </p:nvSpPr>
          <p:spPr>
            <a:xfrm>
              <a:off x="3196470" y="5844374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0EAB6D84-D521-4B7C-9DF0-CA214A371E0D}"/>
                </a:ext>
              </a:extLst>
            </p:cNvPr>
            <p:cNvSpPr/>
            <p:nvPr/>
          </p:nvSpPr>
          <p:spPr>
            <a:xfrm>
              <a:off x="3961833" y="6157708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786C676B-F1C2-4FFE-A88F-E42753E9074A}"/>
                </a:ext>
              </a:extLst>
            </p:cNvPr>
            <p:cNvSpPr/>
            <p:nvPr/>
          </p:nvSpPr>
          <p:spPr>
            <a:xfrm>
              <a:off x="96717" y="6463725"/>
              <a:ext cx="5240550" cy="253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C702436F-62C5-4F1C-9BFC-C8EDD4E6D0C0}"/>
                </a:ext>
              </a:extLst>
            </p:cNvPr>
            <p:cNvSpPr/>
            <p:nvPr/>
          </p:nvSpPr>
          <p:spPr>
            <a:xfrm>
              <a:off x="5332588" y="6470865"/>
              <a:ext cx="1409975" cy="2415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chemeClr val="tx1"/>
                  </a:solidFill>
                </a:rPr>
                <a:t>args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6676E01E-09F5-43F0-A742-EBEC58B17D17}"/>
                </a:ext>
              </a:extLst>
            </p:cNvPr>
            <p:cNvSpPr txBox="1"/>
            <p:nvPr/>
          </p:nvSpPr>
          <p:spPr>
            <a:xfrm>
              <a:off x="6286674" y="581651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5EBC7E16-5AFC-43A6-9FE9-19813885A700}"/>
                </a:ext>
              </a:extLst>
            </p:cNvPr>
            <p:cNvSpPr txBox="1"/>
            <p:nvPr/>
          </p:nvSpPr>
          <p:spPr>
            <a:xfrm>
              <a:off x="5545935" y="582005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C2643E03-352E-4C2F-A47A-94CF089AAA4A}"/>
                </a:ext>
              </a:extLst>
            </p:cNvPr>
            <p:cNvGrpSpPr/>
            <p:nvPr/>
          </p:nvGrpSpPr>
          <p:grpSpPr>
            <a:xfrm>
              <a:off x="3198345" y="5633724"/>
              <a:ext cx="607270" cy="200055"/>
              <a:chOff x="6410975" y="4940563"/>
              <a:chExt cx="607270" cy="200055"/>
            </a:xfrm>
          </p:grpSpPr>
          <p:sp>
            <p:nvSpPr>
              <p:cNvPr id="307" name="TextBox 306">
                <a:extLst>
                  <a:ext uri="{FF2B5EF4-FFF2-40B4-BE49-F238E27FC236}">
                    <a16:creationId xmlns:a16="http://schemas.microsoft.com/office/drawing/2014/main" id="{3EE6FA46-DF11-467A-B1BF-14341F3667D1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0x00a8</a:t>
                </a:r>
              </a:p>
            </p:txBody>
          </p:sp>
          <p:grpSp>
            <p:nvGrpSpPr>
              <p:cNvPr id="308" name="Group 307">
                <a:extLst>
                  <a:ext uri="{FF2B5EF4-FFF2-40B4-BE49-F238E27FC236}">
                    <a16:creationId xmlns:a16="http://schemas.microsoft.com/office/drawing/2014/main" id="{16FA7166-4AF8-497E-8DDA-FB23F08745C3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09" name="Straight Arrow Connector 308">
                  <a:extLst>
                    <a:ext uri="{FF2B5EF4-FFF2-40B4-BE49-F238E27FC236}">
                      <a16:creationId xmlns:a16="http://schemas.microsoft.com/office/drawing/2014/main" id="{D352F3E3-0679-4075-A3B3-DE4D9110D5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Connector 309">
                  <a:extLst>
                    <a:ext uri="{FF2B5EF4-FFF2-40B4-BE49-F238E27FC236}">
                      <a16:creationId xmlns:a16="http://schemas.microsoft.com/office/drawing/2014/main" id="{E9D9248C-F801-40BB-88E8-63F7AC0258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33E30D4A-B4D6-40EF-9144-ACFA4BC19C59}"/>
                </a:ext>
              </a:extLst>
            </p:cNvPr>
            <p:cNvGrpSpPr/>
            <p:nvPr/>
          </p:nvGrpSpPr>
          <p:grpSpPr>
            <a:xfrm>
              <a:off x="2604146" y="5640860"/>
              <a:ext cx="607270" cy="200055"/>
              <a:chOff x="6410975" y="4940563"/>
              <a:chExt cx="607270" cy="200055"/>
            </a:xfrm>
          </p:grpSpPr>
          <p:sp>
            <p:nvSpPr>
              <p:cNvPr id="303" name="TextBox 302">
                <a:extLst>
                  <a:ext uri="{FF2B5EF4-FFF2-40B4-BE49-F238E27FC236}">
                    <a16:creationId xmlns:a16="http://schemas.microsoft.com/office/drawing/2014/main" id="{3D574ED5-801F-435E-8B97-A91F76F31E5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0x00a0</a:t>
                </a:r>
              </a:p>
            </p:txBody>
          </p:sp>
          <p:grpSp>
            <p:nvGrpSpPr>
              <p:cNvPr id="304" name="Group 303">
                <a:extLst>
                  <a:ext uri="{FF2B5EF4-FFF2-40B4-BE49-F238E27FC236}">
                    <a16:creationId xmlns:a16="http://schemas.microsoft.com/office/drawing/2014/main" id="{74C99B73-0822-43F1-A873-0CA69A8E15B3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05" name="Straight Arrow Connector 304">
                  <a:extLst>
                    <a:ext uri="{FF2B5EF4-FFF2-40B4-BE49-F238E27FC236}">
                      <a16:creationId xmlns:a16="http://schemas.microsoft.com/office/drawing/2014/main" id="{2758205A-DACD-4678-A8D1-FE157BBF934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A182613A-7852-4414-B53A-5314298DC7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50CAC686-A138-499B-809D-C56021DF75AD}"/>
                </a:ext>
              </a:extLst>
            </p:cNvPr>
            <p:cNvSpPr/>
            <p:nvPr/>
          </p:nvSpPr>
          <p:spPr>
            <a:xfrm>
              <a:off x="249722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69A87CC1-F452-45A9-B725-404A25488F65}"/>
                </a:ext>
              </a:extLst>
            </p:cNvPr>
            <p:cNvSpPr/>
            <p:nvPr/>
          </p:nvSpPr>
          <p:spPr>
            <a:xfrm>
              <a:off x="3224315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b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5FE0237F-192D-441C-A35F-2507DCAB2986}"/>
                </a:ext>
              </a:extLst>
            </p:cNvPr>
            <p:cNvSpPr txBox="1"/>
            <p:nvPr/>
          </p:nvSpPr>
          <p:spPr>
            <a:xfrm>
              <a:off x="7598730" y="583068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9A821DCD-04B1-45E1-8410-C378D97F0BD8}"/>
                </a:ext>
              </a:extLst>
            </p:cNvPr>
            <p:cNvSpPr txBox="1"/>
            <p:nvPr/>
          </p:nvSpPr>
          <p:spPr>
            <a:xfrm>
              <a:off x="8322630" y="582306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9C09A69E-296B-4EAE-91F3-2A323F41977F}"/>
                </a:ext>
              </a:extLst>
            </p:cNvPr>
            <p:cNvSpPr txBox="1"/>
            <p:nvPr/>
          </p:nvSpPr>
          <p:spPr>
            <a:xfrm>
              <a:off x="4813620" y="581163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387CF5BF-8A44-4787-A67C-DBB7C5AD599B}"/>
                </a:ext>
              </a:extLst>
            </p:cNvPr>
            <p:cNvSpPr txBox="1"/>
            <p:nvPr/>
          </p:nvSpPr>
          <p:spPr>
            <a:xfrm>
              <a:off x="4044063" y="5919783"/>
              <a:ext cx="4584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0x00e8</a:t>
              </a:r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B7ACF06B-BF7B-4F4D-B862-08E763C2193A}"/>
                </a:ext>
              </a:extLst>
            </p:cNvPr>
            <p:cNvGrpSpPr/>
            <p:nvPr/>
          </p:nvGrpSpPr>
          <p:grpSpPr>
            <a:xfrm>
              <a:off x="1897941" y="5640860"/>
              <a:ext cx="607270" cy="200055"/>
              <a:chOff x="6410975" y="4940563"/>
              <a:chExt cx="607270" cy="200055"/>
            </a:xfrm>
          </p:grpSpPr>
          <p:sp>
            <p:nvSpPr>
              <p:cNvPr id="299" name="TextBox 298">
                <a:extLst>
                  <a:ext uri="{FF2B5EF4-FFF2-40B4-BE49-F238E27FC236}">
                    <a16:creationId xmlns:a16="http://schemas.microsoft.com/office/drawing/2014/main" id="{71DDE59C-49D8-4203-9BF5-2F9998F7246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0x0098</a:t>
                </a:r>
              </a:p>
            </p:txBody>
          </p:sp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id="{15C92319-AC74-4766-A375-33F36EDB3BE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01" name="Straight Arrow Connector 300">
                  <a:extLst>
                    <a:ext uri="{FF2B5EF4-FFF2-40B4-BE49-F238E27FC236}">
                      <a16:creationId xmlns:a16="http://schemas.microsoft.com/office/drawing/2014/main" id="{0A0C6179-1F89-4DCC-A685-8D84613A2B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019A739B-45D7-45A7-AC7B-37849BE0C8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193A2AE6-8F5D-4363-A911-0FDBA75F692B}"/>
                </a:ext>
              </a:extLst>
            </p:cNvPr>
            <p:cNvSpPr/>
            <p:nvPr/>
          </p:nvSpPr>
          <p:spPr>
            <a:xfrm>
              <a:off x="179101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242484F5-6F56-4128-AF55-C86B772D989A}"/>
                </a:ext>
              </a:extLst>
            </p:cNvPr>
            <p:cNvGrpSpPr/>
            <p:nvPr/>
          </p:nvGrpSpPr>
          <p:grpSpPr>
            <a:xfrm>
              <a:off x="1191736" y="5640860"/>
              <a:ext cx="607270" cy="200055"/>
              <a:chOff x="6410975" y="4940563"/>
              <a:chExt cx="607270" cy="200055"/>
            </a:xfrm>
          </p:grpSpPr>
          <p:sp>
            <p:nvSpPr>
              <p:cNvPr id="295" name="TextBox 294">
                <a:extLst>
                  <a:ext uri="{FF2B5EF4-FFF2-40B4-BE49-F238E27FC236}">
                    <a16:creationId xmlns:a16="http://schemas.microsoft.com/office/drawing/2014/main" id="{E48A006B-6DFD-4D42-94EC-F959A094CBE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0x0090</a:t>
                </a:r>
              </a:p>
            </p:txBody>
          </p:sp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49A8DB8A-0FFB-420A-93A5-AC00C3E77C7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97" name="Straight Arrow Connector 296">
                  <a:extLst>
                    <a:ext uri="{FF2B5EF4-FFF2-40B4-BE49-F238E27FC236}">
                      <a16:creationId xmlns:a16="http://schemas.microsoft.com/office/drawing/2014/main" id="{8154A4F9-5CB6-49BF-BEB2-FB2498196D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>
                  <a:extLst>
                    <a:ext uri="{FF2B5EF4-FFF2-40B4-BE49-F238E27FC236}">
                      <a16:creationId xmlns:a16="http://schemas.microsoft.com/office/drawing/2014/main" id="{6C4DEC67-918C-4CB0-94CE-FD95AA605E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5161D4E0-C859-4F4A-84FB-EE4586A78A24}"/>
                </a:ext>
              </a:extLst>
            </p:cNvPr>
            <p:cNvSpPr/>
            <p:nvPr/>
          </p:nvSpPr>
          <p:spPr>
            <a:xfrm>
              <a:off x="108481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445BEB32-8B0A-48BE-84F0-8634333B93E5}"/>
                </a:ext>
              </a:extLst>
            </p:cNvPr>
            <p:cNvGrpSpPr/>
            <p:nvPr/>
          </p:nvGrpSpPr>
          <p:grpSpPr>
            <a:xfrm>
              <a:off x="485531" y="5640860"/>
              <a:ext cx="607270" cy="200055"/>
              <a:chOff x="6410975" y="4940563"/>
              <a:chExt cx="607270" cy="200055"/>
            </a:xfrm>
          </p:grpSpPr>
          <p:sp>
            <p:nvSpPr>
              <p:cNvPr id="186" name="TextBox 185">
                <a:extLst>
                  <a:ext uri="{FF2B5EF4-FFF2-40B4-BE49-F238E27FC236}">
                    <a16:creationId xmlns:a16="http://schemas.microsoft.com/office/drawing/2014/main" id="{15A9D76B-DE43-4457-B629-4CAE8CDCE47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0x0088</a:t>
                </a:r>
              </a:p>
            </p:txBody>
          </p: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EAF36105-7B05-474E-AC89-C347A743D73A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93" name="Straight Arrow Connector 292">
                  <a:extLst>
                    <a:ext uri="{FF2B5EF4-FFF2-40B4-BE49-F238E27FC236}">
                      <a16:creationId xmlns:a16="http://schemas.microsoft.com/office/drawing/2014/main" id="{C539B6F6-1BEF-487E-A7A1-0129C4B2BC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E3B9F8DD-BF7F-4B94-AB95-577C1702FC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BE591C85-F922-4965-AF88-349D7EA3D4F7}"/>
                </a:ext>
              </a:extLst>
            </p:cNvPr>
            <p:cNvSpPr/>
            <p:nvPr/>
          </p:nvSpPr>
          <p:spPr>
            <a:xfrm>
              <a:off x="37860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55946972-1C4A-4E64-85DD-1F234D5B1EAD}"/>
                </a:ext>
              </a:extLst>
            </p:cNvPr>
            <p:cNvSpPr txBox="1"/>
            <p:nvPr/>
          </p:nvSpPr>
          <p:spPr>
            <a:xfrm>
              <a:off x="26030" y="577805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19B213A4-0984-41FB-AB84-13F9126AA0D4}"/>
                </a:ext>
              </a:extLst>
            </p:cNvPr>
            <p:cNvSpPr/>
            <p:nvPr/>
          </p:nvSpPr>
          <p:spPr>
            <a:xfrm>
              <a:off x="2517021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7687F39F-4D0E-4444-863C-3C3114C2EAFF}"/>
                </a:ext>
              </a:extLst>
            </p:cNvPr>
            <p:cNvSpPr/>
            <p:nvPr/>
          </p:nvSpPr>
          <p:spPr>
            <a:xfrm>
              <a:off x="1809727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28000B99-F4D1-4FA3-AD4C-5E1A8E4FA343}"/>
                </a:ext>
              </a:extLst>
            </p:cNvPr>
            <p:cNvSpPr/>
            <p:nvPr/>
          </p:nvSpPr>
          <p:spPr>
            <a:xfrm>
              <a:off x="1102433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f3</a:t>
              </a:r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DFC29293-FC8E-40F0-9B1F-19ECFD0BFE0A}"/>
                </a:ext>
              </a:extLst>
            </p:cNvPr>
            <p:cNvSpPr/>
            <p:nvPr/>
          </p:nvSpPr>
          <p:spPr>
            <a:xfrm>
              <a:off x="395139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f4</a:t>
              </a: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78D6F263-78D3-D693-7D20-4E7EC18E1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67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Using Arguments in Callee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1322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8449808" y="6537900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150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jumps</a:t>
            </a:r>
          </a:p>
          <a:p>
            <a:r>
              <a:rPr lang="en-US" dirty="0"/>
              <a:t>Conditionals</a:t>
            </a:r>
          </a:p>
          <a:p>
            <a:r>
              <a:rPr lang="en-US" dirty="0" err="1"/>
              <a:t>Unconditionals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4776743"/>
            <a:ext cx="2746976" cy="2038422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4BFC044-B9BF-9460-6CC8-320ECFAF7CB5}"/>
              </a:ext>
            </a:extLst>
          </p:cNvPr>
          <p:cNvSpPr/>
          <p:nvPr/>
        </p:nvSpPr>
        <p:spPr>
          <a:xfrm>
            <a:off x="4223426" y="4258672"/>
            <a:ext cx="5729388" cy="543525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58" descr="Image result for in progress">
            <a:extLst>
              <a:ext uri="{FF2B5EF4-FFF2-40B4-BE49-F238E27FC236}">
                <a16:creationId xmlns:a16="http://schemas.microsoft.com/office/drawing/2014/main" id="{2AB8F8EC-8D16-FD3A-BBCB-901FA253A4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3449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59" descr="Image result for in progress">
            <a:extLst>
              <a:ext uri="{FF2B5EF4-FFF2-40B4-BE49-F238E27FC236}">
                <a16:creationId xmlns:a16="http://schemas.microsoft.com/office/drawing/2014/main" id="{64B531C6-50A1-0029-9C07-F44EF2C687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6770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Image result for in progress">
            <a:extLst>
              <a:ext uri="{FF2B5EF4-FFF2-40B4-BE49-F238E27FC236}">
                <a16:creationId xmlns:a16="http://schemas.microsoft.com/office/drawing/2014/main" id="{306A3398-62DB-742B-93F3-DF477CBC59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04644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61" descr="Image result for in progress">
            <a:extLst>
              <a:ext uri="{FF2B5EF4-FFF2-40B4-BE49-F238E27FC236}">
                <a16:creationId xmlns:a16="http://schemas.microsoft.com/office/drawing/2014/main" id="{4D72E186-0BC9-84E3-8CFE-A05690BB94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41611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62" descr="Image result for in progress">
            <a:extLst>
              <a:ext uri="{FF2B5EF4-FFF2-40B4-BE49-F238E27FC236}">
                <a16:creationId xmlns:a16="http://schemas.microsoft.com/office/drawing/2014/main" id="{274709DF-7DC4-6861-8164-4E1F46CB9E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76687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CB123165-225D-DD15-83CF-60977E683912}"/>
              </a:ext>
            </a:extLst>
          </p:cNvPr>
          <p:cNvSpPr txBox="1"/>
          <p:nvPr/>
        </p:nvSpPr>
        <p:spPr>
          <a:xfrm>
            <a:off x="904681" y="2022293"/>
            <a:ext cx="1183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call &lt;name&gt;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806B552-F534-A97B-F6A4-AADBBF14C58F}"/>
              </a:ext>
            </a:extLst>
          </p:cNvPr>
          <p:cNvSpPr txBox="1"/>
          <p:nvPr/>
        </p:nvSpPr>
        <p:spPr>
          <a:xfrm>
            <a:off x="904682" y="5628229"/>
            <a:ext cx="2059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3C1CD06-2620-7796-7B9B-0C866FEB2EE0}"/>
              </a:ext>
            </a:extLst>
          </p:cNvPr>
          <p:cNvSpPr txBox="1"/>
          <p:nvPr/>
        </p:nvSpPr>
        <p:spPr>
          <a:xfrm>
            <a:off x="904682" y="4903791"/>
            <a:ext cx="2098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DDF8001-0CC3-F8C4-97C2-4FDF2D47238A}"/>
              </a:ext>
            </a:extLst>
          </p:cNvPr>
          <p:cNvSpPr txBox="1"/>
          <p:nvPr/>
        </p:nvSpPr>
        <p:spPr>
          <a:xfrm>
            <a:off x="904681" y="5254553"/>
            <a:ext cx="2113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3CF1EBF-A0FD-A86B-3099-2C1F124BB4C1}"/>
              </a:ext>
            </a:extLst>
          </p:cNvPr>
          <p:cNvSpPr txBox="1"/>
          <p:nvPr/>
        </p:nvSpPr>
        <p:spPr>
          <a:xfrm>
            <a:off x="904682" y="5978986"/>
            <a:ext cx="207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D2D9550-F609-7F5D-F8D7-EDDCFA0994D9}"/>
              </a:ext>
            </a:extLst>
          </p:cNvPr>
          <p:cNvSpPr txBox="1"/>
          <p:nvPr/>
        </p:nvSpPr>
        <p:spPr>
          <a:xfrm>
            <a:off x="904682" y="1322309"/>
            <a:ext cx="1257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&lt;proc&gt;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835F410-DE56-7B8A-EC31-CA3C0CE39CD4}"/>
              </a:ext>
            </a:extLst>
          </p:cNvPr>
          <p:cNvSpPr txBox="1"/>
          <p:nvPr/>
        </p:nvSpPr>
        <p:spPr>
          <a:xfrm>
            <a:off x="904682" y="1673066"/>
            <a:ext cx="1245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leave &lt;proc&gt;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FF03B1E-2F11-B8C3-68FB-D69EF7F30152}"/>
              </a:ext>
            </a:extLst>
          </p:cNvPr>
          <p:cNvSpPr txBox="1"/>
          <p:nvPr/>
        </p:nvSpPr>
        <p:spPr>
          <a:xfrm>
            <a:off x="904681" y="4536321"/>
            <a:ext cx="1827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ifz</a:t>
            </a:r>
            <a:r>
              <a:rPr lang="en-US" sz="1600" dirty="0"/>
              <a:t> &lt;</a:t>
            </a:r>
            <a:r>
              <a:rPr lang="en-US" sz="1600" dirty="0" err="1"/>
              <a:t>opd</a:t>
            </a:r>
            <a:r>
              <a:rPr lang="en-US" sz="1600" dirty="0"/>
              <a:t>&gt; </a:t>
            </a:r>
            <a:r>
              <a:rPr lang="en-US" sz="1600" dirty="0" err="1"/>
              <a:t>goto</a:t>
            </a:r>
            <a:r>
              <a:rPr lang="en-US" sz="1600" dirty="0"/>
              <a:t> &lt;</a:t>
            </a:r>
            <a:r>
              <a:rPr lang="en-US" sz="1600" dirty="0" err="1"/>
              <a:t>lbl</a:t>
            </a:r>
            <a:r>
              <a:rPr lang="en-US" sz="1600" dirty="0"/>
              <a:t>&gt;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1537493-FC16-A142-AF6D-3D86B187B86D}"/>
              </a:ext>
            </a:extLst>
          </p:cNvPr>
          <p:cNvSpPr txBox="1"/>
          <p:nvPr/>
        </p:nvSpPr>
        <p:spPr>
          <a:xfrm>
            <a:off x="904682" y="3812817"/>
            <a:ext cx="743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goto</a:t>
            </a:r>
            <a:r>
              <a:rPr lang="en-US" sz="1600" dirty="0"/>
              <a:t> Li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7855E68-6E55-DD2C-748D-C420A930FB57}"/>
              </a:ext>
            </a:extLst>
          </p:cNvPr>
          <p:cNvSpPr txBox="1"/>
          <p:nvPr/>
        </p:nvSpPr>
        <p:spPr>
          <a:xfrm>
            <a:off x="904681" y="3482180"/>
            <a:ext cx="1385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lbl</a:t>
            </a:r>
            <a:r>
              <a:rPr lang="en-US" sz="1600" dirty="0"/>
              <a:t>&gt;: &lt;INSTR&gt;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D98CFEB-6C47-9700-1007-D10290DE71B6}"/>
              </a:ext>
            </a:extLst>
          </p:cNvPr>
          <p:cNvSpPr txBox="1"/>
          <p:nvPr/>
        </p:nvSpPr>
        <p:spPr>
          <a:xfrm>
            <a:off x="904682" y="3112504"/>
            <a:ext cx="2701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49439AE-C72F-84FF-869C-2F0593539723}"/>
              </a:ext>
            </a:extLst>
          </p:cNvPr>
          <p:cNvSpPr txBox="1"/>
          <p:nvPr/>
        </p:nvSpPr>
        <p:spPr>
          <a:xfrm>
            <a:off x="904681" y="2761747"/>
            <a:ext cx="2125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399A65B-373D-A2C9-B7DB-AD4FF4349881}"/>
              </a:ext>
            </a:extLst>
          </p:cNvPr>
          <p:cNvSpPr txBox="1"/>
          <p:nvPr/>
        </p:nvSpPr>
        <p:spPr>
          <a:xfrm>
            <a:off x="904681" y="241099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482417D-E1AE-0C6B-2407-9F0611FE0138}"/>
              </a:ext>
            </a:extLst>
          </p:cNvPr>
          <p:cNvSpPr txBox="1"/>
          <p:nvPr/>
        </p:nvSpPr>
        <p:spPr>
          <a:xfrm>
            <a:off x="927426" y="4163574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nop</a:t>
            </a:r>
            <a:endParaRPr lang="en-US" sz="1600" dirty="0"/>
          </a:p>
        </p:txBody>
      </p:sp>
      <p:pic>
        <p:nvPicPr>
          <p:cNvPr id="78" name="Picture 77" descr="Image result for in progress">
            <a:extLst>
              <a:ext uri="{FF2B5EF4-FFF2-40B4-BE49-F238E27FC236}">
                <a16:creationId xmlns:a16="http://schemas.microsoft.com/office/drawing/2014/main" id="{CF6BF8C4-1917-AB53-DC53-AFBADBFDAD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11963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78" descr="Image result for in progress">
            <a:extLst>
              <a:ext uri="{FF2B5EF4-FFF2-40B4-BE49-F238E27FC236}">
                <a16:creationId xmlns:a16="http://schemas.microsoft.com/office/drawing/2014/main" id="{49083272-1416-87A6-950A-19F8184EF7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45094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79" descr="Image result for in progress">
            <a:extLst>
              <a:ext uri="{FF2B5EF4-FFF2-40B4-BE49-F238E27FC236}">
                <a16:creationId xmlns:a16="http://schemas.microsoft.com/office/drawing/2014/main" id="{953227F7-92F6-A6ED-68A9-4623ABD362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79530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80" descr="Image result for in progress">
            <a:extLst>
              <a:ext uri="{FF2B5EF4-FFF2-40B4-BE49-F238E27FC236}">
                <a16:creationId xmlns:a16="http://schemas.microsoft.com/office/drawing/2014/main" id="{08FBEA12-8960-DD0F-1CA7-E59BE3D913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1842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83" descr="Image result for in progress">
            <a:extLst>
              <a:ext uri="{FF2B5EF4-FFF2-40B4-BE49-F238E27FC236}">
                <a16:creationId xmlns:a16="http://schemas.microsoft.com/office/drawing/2014/main" id="{9AB3C159-1F21-3B3D-B82B-9E6293A22A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94639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84" descr="Image result for in progress">
            <a:extLst>
              <a:ext uri="{FF2B5EF4-FFF2-40B4-BE49-F238E27FC236}">
                <a16:creationId xmlns:a16="http://schemas.microsoft.com/office/drawing/2014/main" id="{6700B933-B0CB-3289-3CE6-D67FEFD77A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533538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86" descr="Image result for in progress">
            <a:extLst>
              <a:ext uri="{FF2B5EF4-FFF2-40B4-BE49-F238E27FC236}">
                <a16:creationId xmlns:a16="http://schemas.microsoft.com/office/drawing/2014/main" id="{253CDE19-47E9-571F-07A5-1B84D951AF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50553" y="45652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87" descr="Image result for in progress">
            <a:extLst>
              <a:ext uri="{FF2B5EF4-FFF2-40B4-BE49-F238E27FC236}">
                <a16:creationId xmlns:a16="http://schemas.microsoft.com/office/drawing/2014/main" id="{E19D546A-6D79-E42F-6750-5D07739144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60078" y="56973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Image result for in progress">
            <a:extLst>
              <a:ext uri="{FF2B5EF4-FFF2-40B4-BE49-F238E27FC236}">
                <a16:creationId xmlns:a16="http://schemas.microsoft.com/office/drawing/2014/main" id="{21FDF1E5-D255-3CDF-092C-1D8BD90C85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60078" y="60402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E4499FDE-7CEF-89AD-433F-46D953E081CE}"/>
              </a:ext>
            </a:extLst>
          </p:cNvPr>
          <p:cNvSpPr/>
          <p:nvPr/>
        </p:nvSpPr>
        <p:spPr>
          <a:xfrm flipH="1">
            <a:off x="2038823" y="2040536"/>
            <a:ext cx="549918" cy="3162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7B9DF2-F9A5-50E7-A75D-B0DB7A05F447}"/>
              </a:ext>
            </a:extLst>
          </p:cNvPr>
          <p:cNvSpPr txBox="1"/>
          <p:nvPr/>
        </p:nvSpPr>
        <p:spPr>
          <a:xfrm>
            <a:off x="2558111" y="2005293"/>
            <a:ext cx="146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REVISIT THIS!</a:t>
            </a:r>
          </a:p>
        </p:txBody>
      </p:sp>
    </p:spTree>
    <p:extLst>
      <p:ext uri="{BB962C8B-B14F-4D97-AF65-F5344CB8AC3E}">
        <p14:creationId xmlns:p14="http://schemas.microsoft.com/office/powerpoint/2010/main" val="49144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8449808" y="6537900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4776743"/>
            <a:ext cx="2746976" cy="2038422"/>
          </a:xfrm>
          <a:prstGeom prst="rect">
            <a:avLst/>
          </a:prstGeom>
        </p:spPr>
      </p:pic>
      <p:pic>
        <p:nvPicPr>
          <p:cNvPr id="59" name="Picture 58" descr="Image result for in progress">
            <a:extLst>
              <a:ext uri="{FF2B5EF4-FFF2-40B4-BE49-F238E27FC236}">
                <a16:creationId xmlns:a16="http://schemas.microsoft.com/office/drawing/2014/main" id="{2AB8F8EC-8D16-FD3A-BBCB-901FA253A4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3449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59" descr="Image result for in progress">
            <a:extLst>
              <a:ext uri="{FF2B5EF4-FFF2-40B4-BE49-F238E27FC236}">
                <a16:creationId xmlns:a16="http://schemas.microsoft.com/office/drawing/2014/main" id="{64B531C6-50A1-0029-9C07-F44EF2C687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6770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Image result for in progress">
            <a:extLst>
              <a:ext uri="{FF2B5EF4-FFF2-40B4-BE49-F238E27FC236}">
                <a16:creationId xmlns:a16="http://schemas.microsoft.com/office/drawing/2014/main" id="{306A3398-62DB-742B-93F3-DF477CBC59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04644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61" descr="Image result for in progress">
            <a:extLst>
              <a:ext uri="{FF2B5EF4-FFF2-40B4-BE49-F238E27FC236}">
                <a16:creationId xmlns:a16="http://schemas.microsoft.com/office/drawing/2014/main" id="{4D72E186-0BC9-84E3-8CFE-A05690BB94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41611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62" descr="Image result for in progress">
            <a:extLst>
              <a:ext uri="{FF2B5EF4-FFF2-40B4-BE49-F238E27FC236}">
                <a16:creationId xmlns:a16="http://schemas.microsoft.com/office/drawing/2014/main" id="{274709DF-7DC4-6861-8164-4E1F46CB9E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76687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CB123165-225D-DD15-83CF-60977E683912}"/>
              </a:ext>
            </a:extLst>
          </p:cNvPr>
          <p:cNvSpPr txBox="1"/>
          <p:nvPr/>
        </p:nvSpPr>
        <p:spPr>
          <a:xfrm>
            <a:off x="904681" y="2022293"/>
            <a:ext cx="1183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call &lt;name&gt;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806B552-F534-A97B-F6A4-AADBBF14C58F}"/>
              </a:ext>
            </a:extLst>
          </p:cNvPr>
          <p:cNvSpPr txBox="1"/>
          <p:nvPr/>
        </p:nvSpPr>
        <p:spPr>
          <a:xfrm>
            <a:off x="904682" y="5628229"/>
            <a:ext cx="2059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3C1CD06-2620-7796-7B9B-0C866FEB2EE0}"/>
              </a:ext>
            </a:extLst>
          </p:cNvPr>
          <p:cNvSpPr txBox="1"/>
          <p:nvPr/>
        </p:nvSpPr>
        <p:spPr>
          <a:xfrm>
            <a:off x="904682" y="4903791"/>
            <a:ext cx="2098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DDF8001-0CC3-F8C4-97C2-4FDF2D47238A}"/>
              </a:ext>
            </a:extLst>
          </p:cNvPr>
          <p:cNvSpPr txBox="1"/>
          <p:nvPr/>
        </p:nvSpPr>
        <p:spPr>
          <a:xfrm>
            <a:off x="904681" y="5254553"/>
            <a:ext cx="2113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3CF1EBF-A0FD-A86B-3099-2C1F124BB4C1}"/>
              </a:ext>
            </a:extLst>
          </p:cNvPr>
          <p:cNvSpPr txBox="1"/>
          <p:nvPr/>
        </p:nvSpPr>
        <p:spPr>
          <a:xfrm>
            <a:off x="904682" y="5978986"/>
            <a:ext cx="207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D2D9550-F609-7F5D-F8D7-EDDCFA0994D9}"/>
              </a:ext>
            </a:extLst>
          </p:cNvPr>
          <p:cNvSpPr txBox="1"/>
          <p:nvPr/>
        </p:nvSpPr>
        <p:spPr>
          <a:xfrm>
            <a:off x="904682" y="1322309"/>
            <a:ext cx="1257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&lt;proc&gt;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835F410-DE56-7B8A-EC31-CA3C0CE39CD4}"/>
              </a:ext>
            </a:extLst>
          </p:cNvPr>
          <p:cNvSpPr txBox="1"/>
          <p:nvPr/>
        </p:nvSpPr>
        <p:spPr>
          <a:xfrm>
            <a:off x="904682" y="1673066"/>
            <a:ext cx="1245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leave &lt;proc&gt;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FF03B1E-2F11-B8C3-68FB-D69EF7F30152}"/>
              </a:ext>
            </a:extLst>
          </p:cNvPr>
          <p:cNvSpPr txBox="1"/>
          <p:nvPr/>
        </p:nvSpPr>
        <p:spPr>
          <a:xfrm>
            <a:off x="904681" y="4536321"/>
            <a:ext cx="1827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ifz</a:t>
            </a:r>
            <a:r>
              <a:rPr lang="en-US" sz="1600" dirty="0"/>
              <a:t> &lt;</a:t>
            </a:r>
            <a:r>
              <a:rPr lang="en-US" sz="1600" dirty="0" err="1"/>
              <a:t>opd</a:t>
            </a:r>
            <a:r>
              <a:rPr lang="en-US" sz="1600" dirty="0"/>
              <a:t>&gt; </a:t>
            </a:r>
            <a:r>
              <a:rPr lang="en-US" sz="1600" dirty="0" err="1"/>
              <a:t>goto</a:t>
            </a:r>
            <a:r>
              <a:rPr lang="en-US" sz="1600" dirty="0"/>
              <a:t> &lt;</a:t>
            </a:r>
            <a:r>
              <a:rPr lang="en-US" sz="1600" dirty="0" err="1"/>
              <a:t>lbl</a:t>
            </a:r>
            <a:r>
              <a:rPr lang="en-US" sz="1600" dirty="0"/>
              <a:t>&gt;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1537493-FC16-A142-AF6D-3D86B187B86D}"/>
              </a:ext>
            </a:extLst>
          </p:cNvPr>
          <p:cNvSpPr txBox="1"/>
          <p:nvPr/>
        </p:nvSpPr>
        <p:spPr>
          <a:xfrm>
            <a:off x="904682" y="3812817"/>
            <a:ext cx="743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goto</a:t>
            </a:r>
            <a:r>
              <a:rPr lang="en-US" sz="1600" dirty="0"/>
              <a:t> Li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7855E68-6E55-DD2C-748D-C420A930FB57}"/>
              </a:ext>
            </a:extLst>
          </p:cNvPr>
          <p:cNvSpPr txBox="1"/>
          <p:nvPr/>
        </p:nvSpPr>
        <p:spPr>
          <a:xfrm>
            <a:off x="904681" y="3482180"/>
            <a:ext cx="1385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lbl</a:t>
            </a:r>
            <a:r>
              <a:rPr lang="en-US" sz="1600" dirty="0"/>
              <a:t>&gt;: &lt;INSTR&gt;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D98CFEB-6C47-9700-1007-D10290DE71B6}"/>
              </a:ext>
            </a:extLst>
          </p:cNvPr>
          <p:cNvSpPr txBox="1"/>
          <p:nvPr/>
        </p:nvSpPr>
        <p:spPr>
          <a:xfrm>
            <a:off x="904682" y="3112504"/>
            <a:ext cx="2701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49439AE-C72F-84FF-869C-2F0593539723}"/>
              </a:ext>
            </a:extLst>
          </p:cNvPr>
          <p:cNvSpPr txBox="1"/>
          <p:nvPr/>
        </p:nvSpPr>
        <p:spPr>
          <a:xfrm>
            <a:off x="904681" y="2761747"/>
            <a:ext cx="2125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399A65B-373D-A2C9-B7DB-AD4FF4349881}"/>
              </a:ext>
            </a:extLst>
          </p:cNvPr>
          <p:cNvSpPr txBox="1"/>
          <p:nvPr/>
        </p:nvSpPr>
        <p:spPr>
          <a:xfrm>
            <a:off x="904681" y="241099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482417D-E1AE-0C6B-2407-9F0611FE0138}"/>
              </a:ext>
            </a:extLst>
          </p:cNvPr>
          <p:cNvSpPr txBox="1"/>
          <p:nvPr/>
        </p:nvSpPr>
        <p:spPr>
          <a:xfrm>
            <a:off x="927426" y="4163574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nop</a:t>
            </a:r>
            <a:endParaRPr lang="en-US" sz="1600" dirty="0"/>
          </a:p>
        </p:txBody>
      </p:sp>
      <p:pic>
        <p:nvPicPr>
          <p:cNvPr id="78" name="Picture 77" descr="Image result for in progress">
            <a:extLst>
              <a:ext uri="{FF2B5EF4-FFF2-40B4-BE49-F238E27FC236}">
                <a16:creationId xmlns:a16="http://schemas.microsoft.com/office/drawing/2014/main" id="{CF6BF8C4-1917-AB53-DC53-AFBADBFDAD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11963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78" descr="Image result for in progress">
            <a:extLst>
              <a:ext uri="{FF2B5EF4-FFF2-40B4-BE49-F238E27FC236}">
                <a16:creationId xmlns:a16="http://schemas.microsoft.com/office/drawing/2014/main" id="{49083272-1416-87A6-950A-19F8184EF7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45094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79" descr="Image result for in progress">
            <a:extLst>
              <a:ext uri="{FF2B5EF4-FFF2-40B4-BE49-F238E27FC236}">
                <a16:creationId xmlns:a16="http://schemas.microsoft.com/office/drawing/2014/main" id="{953227F7-92F6-A6ED-68A9-4623ABD362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79530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80" descr="Image result for in progress">
            <a:extLst>
              <a:ext uri="{FF2B5EF4-FFF2-40B4-BE49-F238E27FC236}">
                <a16:creationId xmlns:a16="http://schemas.microsoft.com/office/drawing/2014/main" id="{08FBEA12-8960-DD0F-1CA7-E59BE3D913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1842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83" descr="Image result for in progress">
            <a:extLst>
              <a:ext uri="{FF2B5EF4-FFF2-40B4-BE49-F238E27FC236}">
                <a16:creationId xmlns:a16="http://schemas.microsoft.com/office/drawing/2014/main" id="{9AB3C159-1F21-3B3D-B82B-9E6293A22A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494639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84" descr="Image result for in progress">
            <a:extLst>
              <a:ext uri="{FF2B5EF4-FFF2-40B4-BE49-F238E27FC236}">
                <a16:creationId xmlns:a16="http://schemas.microsoft.com/office/drawing/2014/main" id="{6700B933-B0CB-3289-3CE6-D67FEFD77A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533538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86" descr="Image result for in progress">
            <a:extLst>
              <a:ext uri="{FF2B5EF4-FFF2-40B4-BE49-F238E27FC236}">
                <a16:creationId xmlns:a16="http://schemas.microsoft.com/office/drawing/2014/main" id="{253CDE19-47E9-571F-07A5-1B84D951AF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50553" y="45652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87" descr="Image result for in progress">
            <a:extLst>
              <a:ext uri="{FF2B5EF4-FFF2-40B4-BE49-F238E27FC236}">
                <a16:creationId xmlns:a16="http://schemas.microsoft.com/office/drawing/2014/main" id="{E19D546A-6D79-E42F-6750-5D07739144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60078" y="56973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Image result for in progress">
            <a:extLst>
              <a:ext uri="{FF2B5EF4-FFF2-40B4-BE49-F238E27FC236}">
                <a16:creationId xmlns:a16="http://schemas.microsoft.com/office/drawing/2014/main" id="{21FDF1E5-D255-3CDF-092C-1D8BD90C85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60078" y="60402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E4499FDE-7CEF-89AD-433F-46D953E081CE}"/>
              </a:ext>
            </a:extLst>
          </p:cNvPr>
          <p:cNvSpPr/>
          <p:nvPr/>
        </p:nvSpPr>
        <p:spPr>
          <a:xfrm flipH="1">
            <a:off x="2038823" y="2040536"/>
            <a:ext cx="549918" cy="3162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7B9DF2-F9A5-50E7-A75D-B0DB7A05F447}"/>
              </a:ext>
            </a:extLst>
          </p:cNvPr>
          <p:cNvSpPr txBox="1"/>
          <p:nvPr/>
        </p:nvSpPr>
        <p:spPr>
          <a:xfrm>
            <a:off x="2558111" y="2005293"/>
            <a:ext cx="146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REVISIT THIS!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B0808F-D209-588A-3881-C202E9E702A0}"/>
              </a:ext>
            </a:extLst>
          </p:cNvPr>
          <p:cNvSpPr txBox="1"/>
          <p:nvPr/>
        </p:nvSpPr>
        <p:spPr>
          <a:xfrm>
            <a:off x="5522258" y="2544654"/>
            <a:ext cx="4548361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/>
              <a:t>Two things to do with a call</a:t>
            </a:r>
            <a:endParaRPr lang="en-US" sz="3000" dirty="0"/>
          </a:p>
          <a:p>
            <a:r>
              <a:rPr lang="en-US" dirty="0"/>
              <a:t>1. Transfer into the </a:t>
            </a:r>
            <a:r>
              <a:rPr lang="en-US" dirty="0" err="1"/>
              <a:t>callee</a:t>
            </a:r>
            <a:endParaRPr lang="en-US" dirty="0"/>
          </a:p>
          <a:p>
            <a:r>
              <a:rPr lang="en-US" dirty="0"/>
              <a:t>     </a:t>
            </a:r>
            <a:r>
              <a:rPr lang="en-US" dirty="0" err="1"/>
              <a:t>callq</a:t>
            </a:r>
            <a:r>
              <a:rPr lang="en-US" dirty="0"/>
              <a:t> &lt;LBL_FN&gt;   </a:t>
            </a:r>
          </a:p>
          <a:p>
            <a:r>
              <a:rPr lang="en-US" dirty="0"/>
              <a:t>2. Cleanup the argument stack</a:t>
            </a:r>
          </a:p>
          <a:p>
            <a:r>
              <a:rPr lang="en-US" dirty="0"/>
              <a:t>     </a:t>
            </a:r>
            <a:r>
              <a:rPr lang="en-US" dirty="0" err="1"/>
              <a:t>addq</a:t>
            </a:r>
            <a:r>
              <a:rPr lang="en-US" dirty="0"/>
              <a:t> &lt;X&gt; where &lt;X&gt; is the size of the </a:t>
            </a:r>
          </a:p>
          <a:p>
            <a:r>
              <a:rPr lang="en-US" dirty="0"/>
              <a:t>     actuals pushed on the stack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38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Argument Cleanup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Parameters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8" y="1699468"/>
            <a:ext cx="8794751" cy="4891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 pushed arguments 7+ on the Stack</a:t>
            </a:r>
          </a:p>
          <a:p>
            <a:r>
              <a:rPr lang="en-US" dirty="0"/>
              <a:t>We never popped them back off!</a:t>
            </a:r>
          </a:p>
          <a:p>
            <a:r>
              <a:rPr lang="en-US" dirty="0"/>
              <a:t>System V ABI: Delegates stack cleanup to the </a:t>
            </a:r>
            <a:r>
              <a:rPr lang="en-US" u="sng" dirty="0"/>
              <a:t>caller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03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Argument Cleanup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29</a:t>
            </a:fld>
            <a:endParaRPr lang="en-US"/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0AC273B7-E29A-49D8-8702-3D44C27D015C}"/>
              </a:ext>
            </a:extLst>
          </p:cNvPr>
          <p:cNvSpPr txBox="1"/>
          <p:nvPr/>
        </p:nvSpPr>
        <p:spPr>
          <a:xfrm>
            <a:off x="12248" y="1038274"/>
            <a:ext cx="91951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bar(int a1, int a2, int a3, int a4, int a5, int a6, int a7, int a8){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b1 = a8;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f1 = 8;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bar(1,2,3,4,5,6,7,8);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9620393-F7BC-4EC7-92C0-26BC30730E6B}"/>
              </a:ext>
            </a:extLst>
          </p:cNvPr>
          <p:cNvSpPr txBox="1"/>
          <p:nvPr/>
        </p:nvSpPr>
        <p:spPr>
          <a:xfrm>
            <a:off x="762494" y="5881691"/>
            <a:ext cx="70679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callq</a:t>
            </a:r>
            <a:r>
              <a:rPr lang="en-US" sz="1600" dirty="0"/>
              <a:t> bar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9440609B-BD2E-415C-8312-AD450E88A5E2}"/>
              </a:ext>
            </a:extLst>
          </p:cNvPr>
          <p:cNvSpPr txBox="1"/>
          <p:nvPr/>
        </p:nvSpPr>
        <p:spPr>
          <a:xfrm>
            <a:off x="736733" y="3523601"/>
            <a:ext cx="119334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$1, %</a:t>
            </a:r>
            <a:r>
              <a:rPr lang="en-US" sz="1600" dirty="0" err="1"/>
              <a:t>rdi</a:t>
            </a:r>
            <a:endParaRPr lang="en-US" sz="16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BCD5F49F-4090-48EE-85D8-BA4CA1305EE7}"/>
              </a:ext>
            </a:extLst>
          </p:cNvPr>
          <p:cNvSpPr txBox="1"/>
          <p:nvPr/>
        </p:nvSpPr>
        <p:spPr>
          <a:xfrm>
            <a:off x="743078" y="3785611"/>
            <a:ext cx="116538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$2, %</a:t>
            </a:r>
            <a:r>
              <a:rPr lang="en-US" sz="1600" dirty="0" err="1"/>
              <a:t>rsi</a:t>
            </a:r>
            <a:endParaRPr lang="en-US" sz="1600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93C60849-3D23-40F4-ACF8-A0260FDF4508}"/>
              </a:ext>
            </a:extLst>
          </p:cNvPr>
          <p:cNvSpPr txBox="1"/>
          <p:nvPr/>
        </p:nvSpPr>
        <p:spPr>
          <a:xfrm>
            <a:off x="749423" y="4047621"/>
            <a:ext cx="123501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$3, %</a:t>
            </a:r>
            <a:r>
              <a:rPr lang="en-US" sz="1600" dirty="0" err="1"/>
              <a:t>rdx</a:t>
            </a:r>
            <a:endParaRPr lang="en-US" sz="1600" dirty="0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21BA3720-1C3A-4323-8945-3C1803DC5371}"/>
              </a:ext>
            </a:extLst>
          </p:cNvPr>
          <p:cNvSpPr txBox="1"/>
          <p:nvPr/>
        </p:nvSpPr>
        <p:spPr>
          <a:xfrm>
            <a:off x="729996" y="4309631"/>
            <a:ext cx="121398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$4, %</a:t>
            </a:r>
            <a:r>
              <a:rPr lang="en-US" sz="1600" dirty="0" err="1"/>
              <a:t>rcx</a:t>
            </a:r>
            <a:endParaRPr lang="en-US" sz="1600" dirty="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0E0CD55F-260C-41FF-9786-CB663229F187}"/>
              </a:ext>
            </a:extLst>
          </p:cNvPr>
          <p:cNvSpPr txBox="1"/>
          <p:nvPr/>
        </p:nvSpPr>
        <p:spPr>
          <a:xfrm>
            <a:off x="736341" y="4571641"/>
            <a:ext cx="114646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$5, %r8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68E70C7E-CA59-407E-9488-BB6AA90AFA97}"/>
              </a:ext>
            </a:extLst>
          </p:cNvPr>
          <p:cNvSpPr txBox="1"/>
          <p:nvPr/>
        </p:nvSpPr>
        <p:spPr>
          <a:xfrm>
            <a:off x="742686" y="4833651"/>
            <a:ext cx="119295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 $6, %r9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251659B4-910D-460C-B16E-A0D2B6DAC3AE}"/>
              </a:ext>
            </a:extLst>
          </p:cNvPr>
          <p:cNvSpPr txBox="1"/>
          <p:nvPr/>
        </p:nvSpPr>
        <p:spPr>
          <a:xfrm>
            <a:off x="741530" y="5095661"/>
            <a:ext cx="8111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 $7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76379FAB-11DB-408D-8C4C-21C84D5A8157}"/>
              </a:ext>
            </a:extLst>
          </p:cNvPr>
          <p:cNvSpPr txBox="1"/>
          <p:nvPr/>
        </p:nvSpPr>
        <p:spPr>
          <a:xfrm>
            <a:off x="747875" y="5619681"/>
            <a:ext cx="98424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%r12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4DE1AB2-0870-4BBE-A6AB-C2F518CC5EA2}"/>
              </a:ext>
            </a:extLst>
          </p:cNvPr>
          <p:cNvSpPr txBox="1"/>
          <p:nvPr/>
        </p:nvSpPr>
        <p:spPr>
          <a:xfrm>
            <a:off x="762051" y="5357671"/>
            <a:ext cx="190308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-12(%</a:t>
            </a:r>
            <a:r>
              <a:rPr lang="en-US" sz="1600" dirty="0" err="1"/>
              <a:t>ebp</a:t>
            </a:r>
            <a:r>
              <a:rPr lang="en-US" sz="1600" dirty="0"/>
              <a:t>), %r12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406DE5A7-C403-4506-84C5-0E5B939D0494}"/>
              </a:ext>
            </a:extLst>
          </p:cNvPr>
          <p:cNvSpPr txBox="1"/>
          <p:nvPr/>
        </p:nvSpPr>
        <p:spPr>
          <a:xfrm>
            <a:off x="492852" y="3169639"/>
            <a:ext cx="290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for call to bar (after call)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2851519B-0C6B-4C5D-AFFB-01483AAF5EDB}"/>
              </a:ext>
            </a:extLst>
          </p:cNvPr>
          <p:cNvSpPr/>
          <p:nvPr/>
        </p:nvSpPr>
        <p:spPr>
          <a:xfrm>
            <a:off x="3588783" y="412901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754DA5B8-EF62-4216-A1FA-1124CD26A0D9}"/>
              </a:ext>
            </a:extLst>
          </p:cNvPr>
          <p:cNvSpPr/>
          <p:nvPr/>
        </p:nvSpPr>
        <p:spPr>
          <a:xfrm>
            <a:off x="4290509" y="4129017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7EAECDE8-2F0F-4BCD-80FC-4723556DB9F4}"/>
              </a:ext>
            </a:extLst>
          </p:cNvPr>
          <p:cNvSpPr/>
          <p:nvPr/>
        </p:nvSpPr>
        <p:spPr>
          <a:xfrm>
            <a:off x="5030555" y="4129019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23003057-9EE0-4FFD-BAEC-194825786B24}"/>
              </a:ext>
            </a:extLst>
          </p:cNvPr>
          <p:cNvSpPr/>
          <p:nvPr/>
        </p:nvSpPr>
        <p:spPr>
          <a:xfrm>
            <a:off x="5788407" y="4129019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5424E26-71EE-4729-8E3D-20D84CDE9D82}"/>
              </a:ext>
            </a:extLst>
          </p:cNvPr>
          <p:cNvSpPr/>
          <p:nvPr/>
        </p:nvSpPr>
        <p:spPr>
          <a:xfrm>
            <a:off x="6460471" y="4129019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60621354-C484-46BB-8CA3-222466A042BB}"/>
              </a:ext>
            </a:extLst>
          </p:cNvPr>
          <p:cNvSpPr/>
          <p:nvPr/>
        </p:nvSpPr>
        <p:spPr>
          <a:xfrm>
            <a:off x="7123741" y="4129019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9ED8E1EF-3B29-4CF5-8041-A7AD5CF6CF09}"/>
              </a:ext>
            </a:extLst>
          </p:cNvPr>
          <p:cNvSpPr/>
          <p:nvPr/>
        </p:nvSpPr>
        <p:spPr>
          <a:xfrm>
            <a:off x="7830736" y="4129019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071764B3-1822-4BEC-AD95-2EA87F8117DF}"/>
              </a:ext>
            </a:extLst>
          </p:cNvPr>
          <p:cNvSpPr/>
          <p:nvPr/>
        </p:nvSpPr>
        <p:spPr>
          <a:xfrm>
            <a:off x="6442782" y="4743008"/>
            <a:ext cx="2057401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639E9BEC-11D9-4A0E-A144-E77DD068B775}"/>
              </a:ext>
            </a:extLst>
          </p:cNvPr>
          <p:cNvSpPr/>
          <p:nvPr/>
        </p:nvSpPr>
        <p:spPr>
          <a:xfrm>
            <a:off x="6511471" y="4435721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6B296B48-D5B9-41FF-AF1D-135B5D86902B}"/>
              </a:ext>
            </a:extLst>
          </p:cNvPr>
          <p:cNvSpPr/>
          <p:nvPr/>
        </p:nvSpPr>
        <p:spPr>
          <a:xfrm>
            <a:off x="7144526" y="4435720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491A3C86-C545-4EE5-A880-7B00E8F177DD}"/>
              </a:ext>
            </a:extLst>
          </p:cNvPr>
          <p:cNvSpPr/>
          <p:nvPr/>
        </p:nvSpPr>
        <p:spPr>
          <a:xfrm>
            <a:off x="7858769" y="4438046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3BFE28B0-2FC9-484D-8735-FE6934493ADC}"/>
              </a:ext>
            </a:extLst>
          </p:cNvPr>
          <p:cNvGrpSpPr/>
          <p:nvPr/>
        </p:nvGrpSpPr>
        <p:grpSpPr>
          <a:xfrm>
            <a:off x="3582680" y="3931477"/>
            <a:ext cx="607270" cy="200055"/>
            <a:chOff x="6410975" y="4940563"/>
            <a:chExt cx="607270" cy="200055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68DAFDF9-9DD9-43BF-9A4F-1B87D3515B7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AB10A605-CFF4-4AA8-B5E0-B9DB8F8A5B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9" name="Straight Arrow Connector 248">
                <a:extLst>
                  <a:ext uri="{FF2B5EF4-FFF2-40B4-BE49-F238E27FC236}">
                    <a16:creationId xmlns:a16="http://schemas.microsoft.com/office/drawing/2014/main" id="{C8A090A5-C851-4518-A244-B56BA9B7D9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1E7FAF1D-EFB6-474F-A5D5-29B2715F9F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6C755C28-253A-4673-B754-BF5615067AB4}"/>
              </a:ext>
            </a:extLst>
          </p:cNvPr>
          <p:cNvGrpSpPr/>
          <p:nvPr/>
        </p:nvGrpSpPr>
        <p:grpSpPr>
          <a:xfrm>
            <a:off x="4282774" y="3933858"/>
            <a:ext cx="607270" cy="200055"/>
            <a:chOff x="6410975" y="4940563"/>
            <a:chExt cx="607270" cy="200055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F7D2C6E9-A006-48CD-A087-4B843E242A0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94CE7F61-4A80-4902-A0B2-AC68AD7DEE8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4" name="Straight Arrow Connector 253">
                <a:extLst>
                  <a:ext uri="{FF2B5EF4-FFF2-40B4-BE49-F238E27FC236}">
                    <a16:creationId xmlns:a16="http://schemas.microsoft.com/office/drawing/2014/main" id="{195879E0-DC7F-4D9C-A638-827CB54587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2E606E2F-62A7-4EB7-9019-26099896F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0F79D61F-143D-499D-B05A-386FBEEB5050}"/>
              </a:ext>
            </a:extLst>
          </p:cNvPr>
          <p:cNvGrpSpPr/>
          <p:nvPr/>
        </p:nvGrpSpPr>
        <p:grpSpPr>
          <a:xfrm>
            <a:off x="5023350" y="3933856"/>
            <a:ext cx="607270" cy="200055"/>
            <a:chOff x="6410975" y="4940563"/>
            <a:chExt cx="607270" cy="200055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10E5DA22-6414-41C4-BB00-64147FF21230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821B4B59-C7AB-40AB-AC5C-00005955DEB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9" name="Straight Arrow Connector 258">
                <a:extLst>
                  <a:ext uri="{FF2B5EF4-FFF2-40B4-BE49-F238E27FC236}">
                    <a16:creationId xmlns:a16="http://schemas.microsoft.com/office/drawing/2014/main" id="{6D3E3578-A3E4-44D4-BD4A-CC79051495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4A1EA9A2-7966-4370-BF28-EFFAB4EC09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0396D74F-666B-420E-AF7B-02C05C7D4A0F}"/>
              </a:ext>
            </a:extLst>
          </p:cNvPr>
          <p:cNvGrpSpPr/>
          <p:nvPr/>
        </p:nvGrpSpPr>
        <p:grpSpPr>
          <a:xfrm>
            <a:off x="5780596" y="3931475"/>
            <a:ext cx="607270" cy="200055"/>
            <a:chOff x="6410975" y="4940563"/>
            <a:chExt cx="607270" cy="200055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A395966E-7C26-4FD7-8B72-9FB186DE56BD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63" name="Group 262">
              <a:extLst>
                <a:ext uri="{FF2B5EF4-FFF2-40B4-BE49-F238E27FC236}">
                  <a16:creationId xmlns:a16="http://schemas.microsoft.com/office/drawing/2014/main" id="{EB1B314B-651B-4A57-A60F-1EAC78036BE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4" name="Straight Arrow Connector 263">
                <a:extLst>
                  <a:ext uri="{FF2B5EF4-FFF2-40B4-BE49-F238E27FC236}">
                    <a16:creationId xmlns:a16="http://schemas.microsoft.com/office/drawing/2014/main" id="{16A0F5DB-AEEA-4FD2-B0B8-476E7DFB07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>
                <a:extLst>
                  <a:ext uri="{FF2B5EF4-FFF2-40B4-BE49-F238E27FC236}">
                    <a16:creationId xmlns:a16="http://schemas.microsoft.com/office/drawing/2014/main" id="{09EEE35B-AD4F-498F-BCAC-91AE8B058DE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D58EB3F9-50E9-4896-B7B8-89E1C021F150}"/>
              </a:ext>
            </a:extLst>
          </p:cNvPr>
          <p:cNvGrpSpPr/>
          <p:nvPr/>
        </p:nvGrpSpPr>
        <p:grpSpPr>
          <a:xfrm>
            <a:off x="6456879" y="3933856"/>
            <a:ext cx="607270" cy="200055"/>
            <a:chOff x="6410975" y="4940563"/>
            <a:chExt cx="607270" cy="200055"/>
          </a:xfrm>
        </p:grpSpPr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352B7A16-3DB1-4CA7-B6DA-C20298B5A669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8" name="Group 267">
              <a:extLst>
                <a:ext uri="{FF2B5EF4-FFF2-40B4-BE49-F238E27FC236}">
                  <a16:creationId xmlns:a16="http://schemas.microsoft.com/office/drawing/2014/main" id="{A19791C9-7A96-4D1B-B3F7-B5B67B11093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9" name="Straight Arrow Connector 268">
                <a:extLst>
                  <a:ext uri="{FF2B5EF4-FFF2-40B4-BE49-F238E27FC236}">
                    <a16:creationId xmlns:a16="http://schemas.microsoft.com/office/drawing/2014/main" id="{11A29ACE-D013-48FA-A72C-A5FDD27597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>
                <a:extLst>
                  <a:ext uri="{FF2B5EF4-FFF2-40B4-BE49-F238E27FC236}">
                    <a16:creationId xmlns:a16="http://schemas.microsoft.com/office/drawing/2014/main" id="{C0EC75CD-2998-4E5C-8C81-40499ACE92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0850FA0F-FDE0-4577-8187-5F822028EB0C}"/>
              </a:ext>
            </a:extLst>
          </p:cNvPr>
          <p:cNvGrpSpPr/>
          <p:nvPr/>
        </p:nvGrpSpPr>
        <p:grpSpPr>
          <a:xfrm>
            <a:off x="7116489" y="3931471"/>
            <a:ext cx="607270" cy="200055"/>
            <a:chOff x="6410975" y="4940563"/>
            <a:chExt cx="607270" cy="200055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D58309CF-3699-4EC4-87F9-A46DAD722AB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73" name="Group 272">
              <a:extLst>
                <a:ext uri="{FF2B5EF4-FFF2-40B4-BE49-F238E27FC236}">
                  <a16:creationId xmlns:a16="http://schemas.microsoft.com/office/drawing/2014/main" id="{23FC38E5-71A1-4F0D-86F7-7137A8EF454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4" name="Straight Arrow Connector 273">
                <a:extLst>
                  <a:ext uri="{FF2B5EF4-FFF2-40B4-BE49-F238E27FC236}">
                    <a16:creationId xmlns:a16="http://schemas.microsoft.com/office/drawing/2014/main" id="{A300AEA7-3E32-406B-B877-28C5CD0041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>
                <a:extLst>
                  <a:ext uri="{FF2B5EF4-FFF2-40B4-BE49-F238E27FC236}">
                    <a16:creationId xmlns:a16="http://schemas.microsoft.com/office/drawing/2014/main" id="{E1B94A04-AAFE-4F86-A3F1-98E39D65F4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44FA94EA-AE04-4B85-B5B4-ECDA8A96694B}"/>
              </a:ext>
            </a:extLst>
          </p:cNvPr>
          <p:cNvGrpSpPr/>
          <p:nvPr/>
        </p:nvGrpSpPr>
        <p:grpSpPr>
          <a:xfrm>
            <a:off x="7821344" y="3931467"/>
            <a:ext cx="607270" cy="200055"/>
            <a:chOff x="6410975" y="4940563"/>
            <a:chExt cx="607270" cy="200055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E389C9FC-CECF-47E5-A923-9EAE67B4A21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8" name="Group 277">
              <a:extLst>
                <a:ext uri="{FF2B5EF4-FFF2-40B4-BE49-F238E27FC236}">
                  <a16:creationId xmlns:a16="http://schemas.microsoft.com/office/drawing/2014/main" id="{8B572AC3-1FC9-4B2D-9430-797F3FF777A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9" name="Straight Arrow Connector 278">
                <a:extLst>
                  <a:ext uri="{FF2B5EF4-FFF2-40B4-BE49-F238E27FC236}">
                    <a16:creationId xmlns:a16="http://schemas.microsoft.com/office/drawing/2014/main" id="{6FFC4D2B-1067-4918-8B54-7A9B782DC2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416F9FFF-C592-444E-9F69-395A563076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B2F3A516-0CDB-481D-8831-4CCEA0E7C92B}"/>
              </a:ext>
            </a:extLst>
          </p:cNvPr>
          <p:cNvGrpSpPr/>
          <p:nvPr/>
        </p:nvGrpSpPr>
        <p:grpSpPr>
          <a:xfrm>
            <a:off x="8523818" y="3931464"/>
            <a:ext cx="607270" cy="200055"/>
            <a:chOff x="6410975" y="4940563"/>
            <a:chExt cx="607270" cy="200055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736CCB61-7AF9-4AF0-A304-5B663CDBE6E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7EFD88F9-5D6E-435D-ABEE-A3CABAE1DC7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86" name="Straight Arrow Connector 285">
                <a:extLst>
                  <a:ext uri="{FF2B5EF4-FFF2-40B4-BE49-F238E27FC236}">
                    <a16:creationId xmlns:a16="http://schemas.microsoft.com/office/drawing/2014/main" id="{7B1719FE-2EB4-4F10-867F-19A9FA16E6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7CC2FFD5-D2CD-44C0-AF9B-07D70A6B8F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90F3B02-8E67-4367-B385-627F4AF3710A}"/>
              </a:ext>
            </a:extLst>
          </p:cNvPr>
          <p:cNvSpPr/>
          <p:nvPr/>
        </p:nvSpPr>
        <p:spPr>
          <a:xfrm>
            <a:off x="8448344" y="377897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Arrow: Down 290">
            <a:extLst>
              <a:ext uri="{FF2B5EF4-FFF2-40B4-BE49-F238E27FC236}">
                <a16:creationId xmlns:a16="http://schemas.microsoft.com/office/drawing/2014/main" id="{8DD26E47-6F47-4C54-9A12-40165EE4D7FF}"/>
              </a:ext>
            </a:extLst>
          </p:cNvPr>
          <p:cNvSpPr/>
          <p:nvPr/>
        </p:nvSpPr>
        <p:spPr>
          <a:xfrm>
            <a:off x="4960773" y="376166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34656E19-0E22-4BC3-8546-CAE519B59E7D}"/>
              </a:ext>
            </a:extLst>
          </p:cNvPr>
          <p:cNvSpPr/>
          <p:nvPr/>
        </p:nvSpPr>
        <p:spPr>
          <a:xfrm>
            <a:off x="2121783" y="4743006"/>
            <a:ext cx="2873199" cy="241515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9FE5639D-78A6-44D1-AEEF-FA4314AC0175}"/>
              </a:ext>
            </a:extLst>
          </p:cNvPr>
          <p:cNvSpPr txBox="1"/>
          <p:nvPr/>
        </p:nvSpPr>
        <p:spPr>
          <a:xfrm>
            <a:off x="4884854" y="3408025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FD438417-3A02-4556-A0F1-AB432DB0DFB0}"/>
              </a:ext>
            </a:extLst>
          </p:cNvPr>
          <p:cNvSpPr txBox="1"/>
          <p:nvPr/>
        </p:nvSpPr>
        <p:spPr>
          <a:xfrm>
            <a:off x="4807535" y="3571440"/>
            <a:ext cx="45525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0x00a8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EEFF4444-3E06-471D-9F84-11BEEF09A138}"/>
              </a:ext>
            </a:extLst>
          </p:cNvPr>
          <p:cNvSpPr txBox="1"/>
          <p:nvPr/>
        </p:nvSpPr>
        <p:spPr>
          <a:xfrm>
            <a:off x="8338943" y="3407481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35BDEF5F-DAB9-45E2-A99D-61B81C1E67E1}"/>
              </a:ext>
            </a:extLst>
          </p:cNvPr>
          <p:cNvSpPr txBox="1"/>
          <p:nvPr/>
        </p:nvSpPr>
        <p:spPr>
          <a:xfrm>
            <a:off x="8261624" y="3570896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0x00e0</a:t>
            </a: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EFA75A92-888A-42DF-8118-9ECE7109EA04}"/>
              </a:ext>
            </a:extLst>
          </p:cNvPr>
          <p:cNvSpPr/>
          <p:nvPr/>
        </p:nvSpPr>
        <p:spPr>
          <a:xfrm>
            <a:off x="5835030" y="4428631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a7</a:t>
            </a:r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723BE83D-ECB4-4AE0-A050-C1252CCE8DB1}"/>
              </a:ext>
            </a:extLst>
          </p:cNvPr>
          <p:cNvSpPr/>
          <p:nvPr/>
        </p:nvSpPr>
        <p:spPr>
          <a:xfrm>
            <a:off x="5072958" y="4428631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a8</a:t>
            </a: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8B907679-2CEC-48A8-A917-FF4B500138F2}"/>
              </a:ext>
            </a:extLst>
          </p:cNvPr>
          <p:cNvSpPr/>
          <p:nvPr/>
        </p:nvSpPr>
        <p:spPr>
          <a:xfrm>
            <a:off x="2848047" y="413255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883A0CE1-0EF8-4488-A634-2899EB3C1CA8}"/>
              </a:ext>
            </a:extLst>
          </p:cNvPr>
          <p:cNvSpPr/>
          <p:nvPr/>
        </p:nvSpPr>
        <p:spPr>
          <a:xfrm>
            <a:off x="5016249" y="4743008"/>
            <a:ext cx="1409975" cy="2415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args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E3837FB3-583B-405A-93C0-226DE773106F}"/>
              </a:ext>
            </a:extLst>
          </p:cNvPr>
          <p:cNvSpPr txBox="1"/>
          <p:nvPr/>
        </p:nvSpPr>
        <p:spPr>
          <a:xfrm>
            <a:off x="5970335" y="40886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8AA5D3D5-BDAD-4D0D-864F-13B35362069C}"/>
              </a:ext>
            </a:extLst>
          </p:cNvPr>
          <p:cNvSpPr txBox="1"/>
          <p:nvPr/>
        </p:nvSpPr>
        <p:spPr>
          <a:xfrm>
            <a:off x="5229596" y="40921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CEBFD0B7-A5A3-4A17-96B2-C343B527A352}"/>
              </a:ext>
            </a:extLst>
          </p:cNvPr>
          <p:cNvGrpSpPr/>
          <p:nvPr/>
        </p:nvGrpSpPr>
        <p:grpSpPr>
          <a:xfrm>
            <a:off x="2849922" y="3921909"/>
            <a:ext cx="607270" cy="200055"/>
            <a:chOff x="6410975" y="4940563"/>
            <a:chExt cx="607270" cy="200055"/>
          </a:xfrm>
        </p:grpSpPr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E998361A-B4B7-4628-9E74-D83C5B0E00F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0x00a8</a:t>
              </a:r>
            </a:p>
          </p:txBody>
        </p:sp>
        <p:grpSp>
          <p:nvGrpSpPr>
            <p:cNvPr id="349" name="Group 348">
              <a:extLst>
                <a:ext uri="{FF2B5EF4-FFF2-40B4-BE49-F238E27FC236}">
                  <a16:creationId xmlns:a16="http://schemas.microsoft.com/office/drawing/2014/main" id="{C9C8758A-0A7C-4B2E-B005-A1BC6877B44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0" name="Straight Arrow Connector 349">
                <a:extLst>
                  <a:ext uri="{FF2B5EF4-FFF2-40B4-BE49-F238E27FC236}">
                    <a16:creationId xmlns:a16="http://schemas.microsoft.com/office/drawing/2014/main" id="{94A95C04-DDAF-4FDB-AF70-8C4CBBB65C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C6EB73BC-BEF6-47A9-8BFE-4863FE58A2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E737DC10-62FA-49BF-AE76-E3B2AA3E781C}"/>
              </a:ext>
            </a:extLst>
          </p:cNvPr>
          <p:cNvGrpSpPr/>
          <p:nvPr/>
        </p:nvGrpSpPr>
        <p:grpSpPr>
          <a:xfrm>
            <a:off x="2158468" y="3929045"/>
            <a:ext cx="607270" cy="200055"/>
            <a:chOff x="6410975" y="4940563"/>
            <a:chExt cx="607270" cy="200055"/>
          </a:xfrm>
        </p:grpSpPr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7A53012E-4163-4CF2-A7B1-86AEA0F7BAF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0x00a0</a:t>
              </a:r>
            </a:p>
          </p:txBody>
        </p:sp>
        <p:grpSp>
          <p:nvGrpSpPr>
            <p:cNvPr id="361" name="Group 360">
              <a:extLst>
                <a:ext uri="{FF2B5EF4-FFF2-40B4-BE49-F238E27FC236}">
                  <a16:creationId xmlns:a16="http://schemas.microsoft.com/office/drawing/2014/main" id="{A66F74E6-1AF5-4672-9C46-24E050866A27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63" name="Straight Arrow Connector 362">
                <a:extLst>
                  <a:ext uri="{FF2B5EF4-FFF2-40B4-BE49-F238E27FC236}">
                    <a16:creationId xmlns:a16="http://schemas.microsoft.com/office/drawing/2014/main" id="{48829A3A-2861-42A8-93AF-2865EB2CE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>
                <a:extLst>
                  <a:ext uri="{FF2B5EF4-FFF2-40B4-BE49-F238E27FC236}">
                    <a16:creationId xmlns:a16="http://schemas.microsoft.com/office/drawing/2014/main" id="{B4C1D321-97F4-4459-839D-CA35A17E2F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5" name="Rectangle 364">
            <a:extLst>
              <a:ext uri="{FF2B5EF4-FFF2-40B4-BE49-F238E27FC236}">
                <a16:creationId xmlns:a16="http://schemas.microsoft.com/office/drawing/2014/main" id="{7DDD605F-B9AD-4EBF-A65F-9ABE88EC2E07}"/>
              </a:ext>
            </a:extLst>
          </p:cNvPr>
          <p:cNvSpPr/>
          <p:nvPr/>
        </p:nvSpPr>
        <p:spPr>
          <a:xfrm>
            <a:off x="2142982" y="412507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AD34393C-6FB1-411C-B998-C0236EB04B2F}"/>
              </a:ext>
            </a:extLst>
          </p:cNvPr>
          <p:cNvSpPr txBox="1"/>
          <p:nvPr/>
        </p:nvSpPr>
        <p:spPr>
          <a:xfrm>
            <a:off x="7282391" y="410282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3EC67737-C120-4D97-BF33-9791DD814DC5}"/>
              </a:ext>
            </a:extLst>
          </p:cNvPr>
          <p:cNvSpPr txBox="1"/>
          <p:nvPr/>
        </p:nvSpPr>
        <p:spPr>
          <a:xfrm>
            <a:off x="7979174" y="412231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8E396CDF-5A45-4B83-B2A6-A9BC81CDCAAC}"/>
              </a:ext>
            </a:extLst>
          </p:cNvPr>
          <p:cNvSpPr txBox="1"/>
          <p:nvPr/>
        </p:nvSpPr>
        <p:spPr>
          <a:xfrm>
            <a:off x="6662156" y="410743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E2CD6BB3-9C9B-4905-8A8E-8667208657D9}"/>
              </a:ext>
            </a:extLst>
          </p:cNvPr>
          <p:cNvSpPr txBox="1"/>
          <p:nvPr/>
        </p:nvSpPr>
        <p:spPr>
          <a:xfrm>
            <a:off x="4473974" y="409183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D7AAE7C0-AE63-46C5-823B-BCAC4BB9797F}"/>
              </a:ext>
            </a:extLst>
          </p:cNvPr>
          <p:cNvSpPr txBox="1"/>
          <p:nvPr/>
        </p:nvSpPr>
        <p:spPr>
          <a:xfrm>
            <a:off x="3775382" y="4176631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55811DCB-BBC3-43CF-AC28-8AD4F3A1DD03}"/>
              </a:ext>
            </a:extLst>
          </p:cNvPr>
          <p:cNvSpPr txBox="1"/>
          <p:nvPr/>
        </p:nvSpPr>
        <p:spPr>
          <a:xfrm>
            <a:off x="762494" y="6148391"/>
            <a:ext cx="130394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1" dirty="0" err="1"/>
              <a:t>addq</a:t>
            </a:r>
            <a:r>
              <a:rPr lang="en-US" sz="1600" b="1" dirty="0"/>
              <a:t> $16, %</a:t>
            </a:r>
            <a:r>
              <a:rPr lang="en-US" sz="1600" b="1" dirty="0" err="1"/>
              <a:t>rsp</a:t>
            </a:r>
            <a:endParaRPr lang="en-US" sz="1600" b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32034D5-EDBD-4E83-8ABA-B2208F212C7C}"/>
              </a:ext>
            </a:extLst>
          </p:cNvPr>
          <p:cNvCxnSpPr>
            <a:cxnSpLocks/>
          </p:cNvCxnSpPr>
          <p:nvPr/>
        </p:nvCxnSpPr>
        <p:spPr>
          <a:xfrm>
            <a:off x="5262788" y="3514650"/>
            <a:ext cx="979847" cy="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4" name="Arrow: Down 373">
            <a:extLst>
              <a:ext uri="{FF2B5EF4-FFF2-40B4-BE49-F238E27FC236}">
                <a16:creationId xmlns:a16="http://schemas.microsoft.com/office/drawing/2014/main" id="{0171A651-FEF1-4635-AE4B-411B3969D201}"/>
              </a:ext>
            </a:extLst>
          </p:cNvPr>
          <p:cNvSpPr/>
          <p:nvPr/>
        </p:nvSpPr>
        <p:spPr>
          <a:xfrm>
            <a:off x="6395873" y="377436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420A4D5B-2BF1-4C55-A0A5-A6135D591E28}"/>
              </a:ext>
            </a:extLst>
          </p:cNvPr>
          <p:cNvSpPr txBox="1"/>
          <p:nvPr/>
        </p:nvSpPr>
        <p:spPr>
          <a:xfrm>
            <a:off x="6319954" y="3420725"/>
            <a:ext cx="3091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%</a:t>
            </a:r>
            <a:r>
              <a:rPr lang="en-US" sz="1200" b="1" dirty="0" err="1">
                <a:solidFill>
                  <a:schemeClr val="accent2"/>
                </a:solidFill>
              </a:rPr>
              <a:t>rsp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BA4F69F0-EE3D-43EE-804C-FD2C9A2C09D6}"/>
              </a:ext>
            </a:extLst>
          </p:cNvPr>
          <p:cNvSpPr txBox="1"/>
          <p:nvPr/>
        </p:nvSpPr>
        <p:spPr>
          <a:xfrm>
            <a:off x="6242635" y="3584140"/>
            <a:ext cx="46006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0x00a8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914678F7-EBE2-4165-B28C-53C91453E50F}"/>
              </a:ext>
            </a:extLst>
          </p:cNvPr>
          <p:cNvSpPr/>
          <p:nvPr/>
        </p:nvSpPr>
        <p:spPr>
          <a:xfrm>
            <a:off x="553080" y="3538971"/>
            <a:ext cx="176916" cy="2308324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3EB0CE-67DC-4077-A4A6-509A284A1188}"/>
              </a:ext>
            </a:extLst>
          </p:cNvPr>
          <p:cNvSpPr txBox="1"/>
          <p:nvPr/>
        </p:nvSpPr>
        <p:spPr>
          <a:xfrm>
            <a:off x="-7316" y="4530089"/>
            <a:ext cx="5493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chemeClr val="accent2"/>
                </a:solidFill>
              </a:rPr>
              <a:t>setins</a:t>
            </a:r>
            <a:endParaRPr lang="en-US" sz="1200" dirty="0">
              <a:solidFill>
                <a:schemeClr val="accent2"/>
              </a:solidFill>
            </a:endParaRPr>
          </a:p>
        </p:txBody>
      </p:sp>
      <p:sp>
        <p:nvSpPr>
          <p:cNvPr id="104" name="Left Brace 103">
            <a:extLst>
              <a:ext uri="{FF2B5EF4-FFF2-40B4-BE49-F238E27FC236}">
                <a16:creationId xmlns:a16="http://schemas.microsoft.com/office/drawing/2014/main" id="{FB3A8E52-9DEE-4533-9676-57F3F15B38E1}"/>
              </a:ext>
            </a:extLst>
          </p:cNvPr>
          <p:cNvSpPr/>
          <p:nvPr/>
        </p:nvSpPr>
        <p:spPr>
          <a:xfrm>
            <a:off x="552807" y="5962050"/>
            <a:ext cx="95299" cy="326088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597F5FC-868D-42F9-86A9-5180DC9FB6FB}"/>
              </a:ext>
            </a:extLst>
          </p:cNvPr>
          <p:cNvSpPr txBox="1"/>
          <p:nvPr/>
        </p:nvSpPr>
        <p:spPr>
          <a:xfrm>
            <a:off x="159430" y="5997910"/>
            <a:ext cx="3933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call</a:t>
            </a:r>
          </a:p>
        </p:txBody>
      </p:sp>
    </p:spTree>
    <p:extLst>
      <p:ext uri="{BB962C8B-B14F-4D97-AF65-F5344CB8AC3E}">
        <p14:creationId xmlns:p14="http://schemas.microsoft.com/office/powerpoint/2010/main" val="63897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" grpId="0"/>
      <p:bldP spid="374" grpId="0" animBg="1"/>
      <p:bldP spid="375" grpId="0"/>
      <p:bldP spid="3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E4F3A9B3-B38F-49C3-835B-8A2D4CD2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7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646" y="4801805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Function </a:t>
            </a:r>
            <a:r>
              <a:rPr lang="en-US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Codegen</a:t>
            </a:r>
            <a:endParaRPr lang="en-US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3510" y="6356352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Argument Cleanup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30</a:t>
            </a:fld>
            <a:endParaRPr lang="en-US"/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0AC273B7-E29A-49D8-8702-3D44C27D015C}"/>
              </a:ext>
            </a:extLst>
          </p:cNvPr>
          <p:cNvSpPr txBox="1"/>
          <p:nvPr/>
        </p:nvSpPr>
        <p:spPr>
          <a:xfrm>
            <a:off x="12248" y="1038274"/>
            <a:ext cx="91951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bar(int a1, int a2, int a3, int a4, int a5, int a6, int a7, int a8){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b1 = a8;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f1 = 8;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bar(1,2,3,4,5,6,7,8);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9620393-F7BC-4EC7-92C0-26BC30730E6B}"/>
              </a:ext>
            </a:extLst>
          </p:cNvPr>
          <p:cNvSpPr txBox="1"/>
          <p:nvPr/>
        </p:nvSpPr>
        <p:spPr>
          <a:xfrm>
            <a:off x="762494" y="5881691"/>
            <a:ext cx="70679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callq</a:t>
            </a:r>
            <a:r>
              <a:rPr lang="en-US" sz="1600" dirty="0"/>
              <a:t> bar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9440609B-BD2E-415C-8312-AD450E88A5E2}"/>
              </a:ext>
            </a:extLst>
          </p:cNvPr>
          <p:cNvSpPr txBox="1"/>
          <p:nvPr/>
        </p:nvSpPr>
        <p:spPr>
          <a:xfrm>
            <a:off x="736733" y="3523601"/>
            <a:ext cx="119334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$1, %</a:t>
            </a:r>
            <a:r>
              <a:rPr lang="en-US" sz="1600" dirty="0" err="1"/>
              <a:t>rdi</a:t>
            </a:r>
            <a:endParaRPr lang="en-US" sz="16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BCD5F49F-4090-48EE-85D8-BA4CA1305EE7}"/>
              </a:ext>
            </a:extLst>
          </p:cNvPr>
          <p:cNvSpPr txBox="1"/>
          <p:nvPr/>
        </p:nvSpPr>
        <p:spPr>
          <a:xfrm>
            <a:off x="743078" y="3785611"/>
            <a:ext cx="116538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$2, %</a:t>
            </a:r>
            <a:r>
              <a:rPr lang="en-US" sz="1600" dirty="0" err="1"/>
              <a:t>rsi</a:t>
            </a:r>
            <a:endParaRPr lang="en-US" sz="1600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93C60849-3D23-40F4-ACF8-A0260FDF4508}"/>
              </a:ext>
            </a:extLst>
          </p:cNvPr>
          <p:cNvSpPr txBox="1"/>
          <p:nvPr/>
        </p:nvSpPr>
        <p:spPr>
          <a:xfrm>
            <a:off x="749423" y="4047621"/>
            <a:ext cx="123501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$3, %</a:t>
            </a:r>
            <a:r>
              <a:rPr lang="en-US" sz="1600" dirty="0" err="1"/>
              <a:t>rdx</a:t>
            </a:r>
            <a:endParaRPr lang="en-US" sz="1600" dirty="0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21BA3720-1C3A-4323-8945-3C1803DC5371}"/>
              </a:ext>
            </a:extLst>
          </p:cNvPr>
          <p:cNvSpPr txBox="1"/>
          <p:nvPr/>
        </p:nvSpPr>
        <p:spPr>
          <a:xfrm>
            <a:off x="729996" y="4309631"/>
            <a:ext cx="121398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$4, %</a:t>
            </a:r>
            <a:r>
              <a:rPr lang="en-US" sz="1600" dirty="0" err="1"/>
              <a:t>rcx</a:t>
            </a:r>
            <a:endParaRPr lang="en-US" sz="1600" dirty="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0E0CD55F-260C-41FF-9786-CB663229F187}"/>
              </a:ext>
            </a:extLst>
          </p:cNvPr>
          <p:cNvSpPr txBox="1"/>
          <p:nvPr/>
        </p:nvSpPr>
        <p:spPr>
          <a:xfrm>
            <a:off x="736341" y="4571641"/>
            <a:ext cx="114646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$5, %r8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68E70C7E-CA59-407E-9488-BB6AA90AFA97}"/>
              </a:ext>
            </a:extLst>
          </p:cNvPr>
          <p:cNvSpPr txBox="1"/>
          <p:nvPr/>
        </p:nvSpPr>
        <p:spPr>
          <a:xfrm>
            <a:off x="742686" y="4833651"/>
            <a:ext cx="119295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 $6, %r9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251659B4-910D-460C-B16E-A0D2B6DAC3AE}"/>
              </a:ext>
            </a:extLst>
          </p:cNvPr>
          <p:cNvSpPr txBox="1"/>
          <p:nvPr/>
        </p:nvSpPr>
        <p:spPr>
          <a:xfrm>
            <a:off x="741530" y="5095661"/>
            <a:ext cx="8111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 $7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76379FAB-11DB-408D-8C4C-21C84D5A8157}"/>
              </a:ext>
            </a:extLst>
          </p:cNvPr>
          <p:cNvSpPr txBox="1"/>
          <p:nvPr/>
        </p:nvSpPr>
        <p:spPr>
          <a:xfrm>
            <a:off x="747875" y="5619681"/>
            <a:ext cx="98424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%r12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4DE1AB2-0870-4BBE-A6AB-C2F518CC5EA2}"/>
              </a:ext>
            </a:extLst>
          </p:cNvPr>
          <p:cNvSpPr txBox="1"/>
          <p:nvPr/>
        </p:nvSpPr>
        <p:spPr>
          <a:xfrm>
            <a:off x="762051" y="5357671"/>
            <a:ext cx="190308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-12(%</a:t>
            </a:r>
            <a:r>
              <a:rPr lang="en-US" sz="1600" dirty="0" err="1"/>
              <a:t>ebp</a:t>
            </a:r>
            <a:r>
              <a:rPr lang="en-US" sz="1600" dirty="0"/>
              <a:t>), %r12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406DE5A7-C403-4506-84C5-0E5B939D0494}"/>
              </a:ext>
            </a:extLst>
          </p:cNvPr>
          <p:cNvSpPr txBox="1"/>
          <p:nvPr/>
        </p:nvSpPr>
        <p:spPr>
          <a:xfrm>
            <a:off x="492852" y="3169639"/>
            <a:ext cx="290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for call to bar (after call)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2851519B-0C6B-4C5D-AFFB-01483AAF5EDB}"/>
              </a:ext>
            </a:extLst>
          </p:cNvPr>
          <p:cNvSpPr/>
          <p:nvPr/>
        </p:nvSpPr>
        <p:spPr>
          <a:xfrm>
            <a:off x="3588783" y="412901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754DA5B8-EF62-4216-A1FA-1124CD26A0D9}"/>
              </a:ext>
            </a:extLst>
          </p:cNvPr>
          <p:cNvSpPr/>
          <p:nvPr/>
        </p:nvSpPr>
        <p:spPr>
          <a:xfrm>
            <a:off x="4290509" y="4129017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7EAECDE8-2F0F-4BCD-80FC-4723556DB9F4}"/>
              </a:ext>
            </a:extLst>
          </p:cNvPr>
          <p:cNvSpPr/>
          <p:nvPr/>
        </p:nvSpPr>
        <p:spPr>
          <a:xfrm>
            <a:off x="5030555" y="4129019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23003057-9EE0-4FFD-BAEC-194825786B24}"/>
              </a:ext>
            </a:extLst>
          </p:cNvPr>
          <p:cNvSpPr/>
          <p:nvPr/>
        </p:nvSpPr>
        <p:spPr>
          <a:xfrm>
            <a:off x="5788407" y="4129019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5424E26-71EE-4729-8E3D-20D84CDE9D82}"/>
              </a:ext>
            </a:extLst>
          </p:cNvPr>
          <p:cNvSpPr/>
          <p:nvPr/>
        </p:nvSpPr>
        <p:spPr>
          <a:xfrm>
            <a:off x="6460471" y="4129019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60621354-C484-46BB-8CA3-222466A042BB}"/>
              </a:ext>
            </a:extLst>
          </p:cNvPr>
          <p:cNvSpPr/>
          <p:nvPr/>
        </p:nvSpPr>
        <p:spPr>
          <a:xfrm>
            <a:off x="7123741" y="4129019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9ED8E1EF-3B29-4CF5-8041-A7AD5CF6CF09}"/>
              </a:ext>
            </a:extLst>
          </p:cNvPr>
          <p:cNvSpPr/>
          <p:nvPr/>
        </p:nvSpPr>
        <p:spPr>
          <a:xfrm>
            <a:off x="7830736" y="4129019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071764B3-1822-4BEC-AD95-2EA87F8117DF}"/>
              </a:ext>
            </a:extLst>
          </p:cNvPr>
          <p:cNvSpPr/>
          <p:nvPr/>
        </p:nvSpPr>
        <p:spPr>
          <a:xfrm>
            <a:off x="6442782" y="4743008"/>
            <a:ext cx="2057401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639E9BEC-11D9-4A0E-A144-E77DD068B775}"/>
              </a:ext>
            </a:extLst>
          </p:cNvPr>
          <p:cNvSpPr/>
          <p:nvPr/>
        </p:nvSpPr>
        <p:spPr>
          <a:xfrm>
            <a:off x="6511471" y="4435721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6B296B48-D5B9-41FF-AF1D-135B5D86902B}"/>
              </a:ext>
            </a:extLst>
          </p:cNvPr>
          <p:cNvSpPr/>
          <p:nvPr/>
        </p:nvSpPr>
        <p:spPr>
          <a:xfrm>
            <a:off x="7144526" y="4435720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491A3C86-C545-4EE5-A880-7B00E8F177DD}"/>
              </a:ext>
            </a:extLst>
          </p:cNvPr>
          <p:cNvSpPr/>
          <p:nvPr/>
        </p:nvSpPr>
        <p:spPr>
          <a:xfrm>
            <a:off x="7858769" y="4438046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3BFE28B0-2FC9-484D-8735-FE6934493ADC}"/>
              </a:ext>
            </a:extLst>
          </p:cNvPr>
          <p:cNvGrpSpPr/>
          <p:nvPr/>
        </p:nvGrpSpPr>
        <p:grpSpPr>
          <a:xfrm>
            <a:off x="3582680" y="3931477"/>
            <a:ext cx="607270" cy="200055"/>
            <a:chOff x="6410975" y="4940563"/>
            <a:chExt cx="607270" cy="200055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68DAFDF9-9DD9-43BF-9A4F-1B87D3515B7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AB10A605-CFF4-4AA8-B5E0-B9DB8F8A5B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9" name="Straight Arrow Connector 248">
                <a:extLst>
                  <a:ext uri="{FF2B5EF4-FFF2-40B4-BE49-F238E27FC236}">
                    <a16:creationId xmlns:a16="http://schemas.microsoft.com/office/drawing/2014/main" id="{C8A090A5-C851-4518-A244-B56BA9B7D9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1E7FAF1D-EFB6-474F-A5D5-29B2715F9F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6C755C28-253A-4673-B754-BF5615067AB4}"/>
              </a:ext>
            </a:extLst>
          </p:cNvPr>
          <p:cNvGrpSpPr/>
          <p:nvPr/>
        </p:nvGrpSpPr>
        <p:grpSpPr>
          <a:xfrm>
            <a:off x="4282774" y="3933858"/>
            <a:ext cx="607270" cy="200055"/>
            <a:chOff x="6410975" y="4940563"/>
            <a:chExt cx="607270" cy="200055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F7D2C6E9-A006-48CD-A087-4B843E242A0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94CE7F61-4A80-4902-A0B2-AC68AD7DEE8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4" name="Straight Arrow Connector 253">
                <a:extLst>
                  <a:ext uri="{FF2B5EF4-FFF2-40B4-BE49-F238E27FC236}">
                    <a16:creationId xmlns:a16="http://schemas.microsoft.com/office/drawing/2014/main" id="{195879E0-DC7F-4D9C-A638-827CB54587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2E606E2F-62A7-4EB7-9019-26099896F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0F79D61F-143D-499D-B05A-386FBEEB5050}"/>
              </a:ext>
            </a:extLst>
          </p:cNvPr>
          <p:cNvGrpSpPr/>
          <p:nvPr/>
        </p:nvGrpSpPr>
        <p:grpSpPr>
          <a:xfrm>
            <a:off x="5023350" y="3933856"/>
            <a:ext cx="607270" cy="200055"/>
            <a:chOff x="6410975" y="4940563"/>
            <a:chExt cx="607270" cy="200055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10E5DA22-6414-41C4-BB00-64147FF21230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821B4B59-C7AB-40AB-AC5C-00005955DEB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9" name="Straight Arrow Connector 258">
                <a:extLst>
                  <a:ext uri="{FF2B5EF4-FFF2-40B4-BE49-F238E27FC236}">
                    <a16:creationId xmlns:a16="http://schemas.microsoft.com/office/drawing/2014/main" id="{6D3E3578-A3E4-44D4-BD4A-CC79051495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4A1EA9A2-7966-4370-BF28-EFFAB4EC09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0396D74F-666B-420E-AF7B-02C05C7D4A0F}"/>
              </a:ext>
            </a:extLst>
          </p:cNvPr>
          <p:cNvGrpSpPr/>
          <p:nvPr/>
        </p:nvGrpSpPr>
        <p:grpSpPr>
          <a:xfrm>
            <a:off x="5780596" y="3931475"/>
            <a:ext cx="607270" cy="200055"/>
            <a:chOff x="6410975" y="4940563"/>
            <a:chExt cx="607270" cy="200055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A395966E-7C26-4FD7-8B72-9FB186DE56BD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63" name="Group 262">
              <a:extLst>
                <a:ext uri="{FF2B5EF4-FFF2-40B4-BE49-F238E27FC236}">
                  <a16:creationId xmlns:a16="http://schemas.microsoft.com/office/drawing/2014/main" id="{EB1B314B-651B-4A57-A60F-1EAC78036BE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4" name="Straight Arrow Connector 263">
                <a:extLst>
                  <a:ext uri="{FF2B5EF4-FFF2-40B4-BE49-F238E27FC236}">
                    <a16:creationId xmlns:a16="http://schemas.microsoft.com/office/drawing/2014/main" id="{16A0F5DB-AEEA-4FD2-B0B8-476E7DFB07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>
                <a:extLst>
                  <a:ext uri="{FF2B5EF4-FFF2-40B4-BE49-F238E27FC236}">
                    <a16:creationId xmlns:a16="http://schemas.microsoft.com/office/drawing/2014/main" id="{09EEE35B-AD4F-498F-BCAC-91AE8B058DE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D58EB3F9-50E9-4896-B7B8-89E1C021F150}"/>
              </a:ext>
            </a:extLst>
          </p:cNvPr>
          <p:cNvGrpSpPr/>
          <p:nvPr/>
        </p:nvGrpSpPr>
        <p:grpSpPr>
          <a:xfrm>
            <a:off x="6456879" y="3933856"/>
            <a:ext cx="607270" cy="200055"/>
            <a:chOff x="6410975" y="4940563"/>
            <a:chExt cx="607270" cy="200055"/>
          </a:xfrm>
        </p:grpSpPr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352B7A16-3DB1-4CA7-B6DA-C20298B5A669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8" name="Group 267">
              <a:extLst>
                <a:ext uri="{FF2B5EF4-FFF2-40B4-BE49-F238E27FC236}">
                  <a16:creationId xmlns:a16="http://schemas.microsoft.com/office/drawing/2014/main" id="{A19791C9-7A96-4D1B-B3F7-B5B67B11093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9" name="Straight Arrow Connector 268">
                <a:extLst>
                  <a:ext uri="{FF2B5EF4-FFF2-40B4-BE49-F238E27FC236}">
                    <a16:creationId xmlns:a16="http://schemas.microsoft.com/office/drawing/2014/main" id="{11A29ACE-D013-48FA-A72C-A5FDD27597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>
                <a:extLst>
                  <a:ext uri="{FF2B5EF4-FFF2-40B4-BE49-F238E27FC236}">
                    <a16:creationId xmlns:a16="http://schemas.microsoft.com/office/drawing/2014/main" id="{C0EC75CD-2998-4E5C-8C81-40499ACE92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0850FA0F-FDE0-4577-8187-5F822028EB0C}"/>
              </a:ext>
            </a:extLst>
          </p:cNvPr>
          <p:cNvGrpSpPr/>
          <p:nvPr/>
        </p:nvGrpSpPr>
        <p:grpSpPr>
          <a:xfrm>
            <a:off x="7116489" y="3931471"/>
            <a:ext cx="607270" cy="200055"/>
            <a:chOff x="6410975" y="4940563"/>
            <a:chExt cx="607270" cy="200055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D58309CF-3699-4EC4-87F9-A46DAD722AB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73" name="Group 272">
              <a:extLst>
                <a:ext uri="{FF2B5EF4-FFF2-40B4-BE49-F238E27FC236}">
                  <a16:creationId xmlns:a16="http://schemas.microsoft.com/office/drawing/2014/main" id="{23FC38E5-71A1-4F0D-86F7-7137A8EF454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4" name="Straight Arrow Connector 273">
                <a:extLst>
                  <a:ext uri="{FF2B5EF4-FFF2-40B4-BE49-F238E27FC236}">
                    <a16:creationId xmlns:a16="http://schemas.microsoft.com/office/drawing/2014/main" id="{A300AEA7-3E32-406B-B877-28C5CD0041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>
                <a:extLst>
                  <a:ext uri="{FF2B5EF4-FFF2-40B4-BE49-F238E27FC236}">
                    <a16:creationId xmlns:a16="http://schemas.microsoft.com/office/drawing/2014/main" id="{E1B94A04-AAFE-4F86-A3F1-98E39D65F4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44FA94EA-AE04-4B85-B5B4-ECDA8A96694B}"/>
              </a:ext>
            </a:extLst>
          </p:cNvPr>
          <p:cNvGrpSpPr/>
          <p:nvPr/>
        </p:nvGrpSpPr>
        <p:grpSpPr>
          <a:xfrm>
            <a:off x="7821344" y="3931467"/>
            <a:ext cx="607270" cy="200055"/>
            <a:chOff x="6410975" y="4940563"/>
            <a:chExt cx="607270" cy="200055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E389C9FC-CECF-47E5-A923-9EAE67B4A21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8" name="Group 277">
              <a:extLst>
                <a:ext uri="{FF2B5EF4-FFF2-40B4-BE49-F238E27FC236}">
                  <a16:creationId xmlns:a16="http://schemas.microsoft.com/office/drawing/2014/main" id="{8B572AC3-1FC9-4B2D-9430-797F3FF777A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9" name="Straight Arrow Connector 278">
                <a:extLst>
                  <a:ext uri="{FF2B5EF4-FFF2-40B4-BE49-F238E27FC236}">
                    <a16:creationId xmlns:a16="http://schemas.microsoft.com/office/drawing/2014/main" id="{6FFC4D2B-1067-4918-8B54-7A9B782DC2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416F9FFF-C592-444E-9F69-395A563076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B2F3A516-0CDB-481D-8831-4CCEA0E7C92B}"/>
              </a:ext>
            </a:extLst>
          </p:cNvPr>
          <p:cNvGrpSpPr/>
          <p:nvPr/>
        </p:nvGrpSpPr>
        <p:grpSpPr>
          <a:xfrm>
            <a:off x="8523818" y="3931464"/>
            <a:ext cx="607270" cy="200055"/>
            <a:chOff x="6410975" y="4940563"/>
            <a:chExt cx="607270" cy="200055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736CCB61-7AF9-4AF0-A304-5B663CDBE6E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7EFD88F9-5D6E-435D-ABEE-A3CABAE1DC7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86" name="Straight Arrow Connector 285">
                <a:extLst>
                  <a:ext uri="{FF2B5EF4-FFF2-40B4-BE49-F238E27FC236}">
                    <a16:creationId xmlns:a16="http://schemas.microsoft.com/office/drawing/2014/main" id="{7B1719FE-2EB4-4F10-867F-19A9FA16E6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7CC2FFD5-D2CD-44C0-AF9B-07D70A6B8F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90F3B02-8E67-4367-B385-627F4AF3710A}"/>
              </a:ext>
            </a:extLst>
          </p:cNvPr>
          <p:cNvSpPr/>
          <p:nvPr/>
        </p:nvSpPr>
        <p:spPr>
          <a:xfrm>
            <a:off x="8448344" y="377897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34656E19-0E22-4BC3-8546-CAE519B59E7D}"/>
              </a:ext>
            </a:extLst>
          </p:cNvPr>
          <p:cNvSpPr/>
          <p:nvPr/>
        </p:nvSpPr>
        <p:spPr>
          <a:xfrm>
            <a:off x="2121783" y="4743006"/>
            <a:ext cx="4294257" cy="241515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EEFF4444-3E06-471D-9F84-11BEEF09A138}"/>
              </a:ext>
            </a:extLst>
          </p:cNvPr>
          <p:cNvSpPr txBox="1"/>
          <p:nvPr/>
        </p:nvSpPr>
        <p:spPr>
          <a:xfrm>
            <a:off x="8338943" y="3407481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35BDEF5F-DAB9-45E2-A99D-61B81C1E67E1}"/>
              </a:ext>
            </a:extLst>
          </p:cNvPr>
          <p:cNvSpPr txBox="1"/>
          <p:nvPr/>
        </p:nvSpPr>
        <p:spPr>
          <a:xfrm>
            <a:off x="8261624" y="3570896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0x00e0</a:t>
            </a: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8B907679-2CEC-48A8-A917-FF4B500138F2}"/>
              </a:ext>
            </a:extLst>
          </p:cNvPr>
          <p:cNvSpPr/>
          <p:nvPr/>
        </p:nvSpPr>
        <p:spPr>
          <a:xfrm>
            <a:off x="2848047" y="413255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E3837FB3-583B-405A-93C0-226DE773106F}"/>
              </a:ext>
            </a:extLst>
          </p:cNvPr>
          <p:cNvSpPr txBox="1"/>
          <p:nvPr/>
        </p:nvSpPr>
        <p:spPr>
          <a:xfrm>
            <a:off x="5970335" y="40886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8AA5D3D5-BDAD-4D0D-864F-13B35362069C}"/>
              </a:ext>
            </a:extLst>
          </p:cNvPr>
          <p:cNvSpPr txBox="1"/>
          <p:nvPr/>
        </p:nvSpPr>
        <p:spPr>
          <a:xfrm>
            <a:off x="5229596" y="40921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CEBFD0B7-A5A3-4A17-96B2-C343B527A352}"/>
              </a:ext>
            </a:extLst>
          </p:cNvPr>
          <p:cNvGrpSpPr/>
          <p:nvPr/>
        </p:nvGrpSpPr>
        <p:grpSpPr>
          <a:xfrm>
            <a:off x="2849922" y="3921909"/>
            <a:ext cx="607270" cy="200055"/>
            <a:chOff x="6410975" y="4940563"/>
            <a:chExt cx="607270" cy="200055"/>
          </a:xfrm>
        </p:grpSpPr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E998361A-B4B7-4628-9E74-D83C5B0E00F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0x00a8</a:t>
              </a:r>
            </a:p>
          </p:txBody>
        </p:sp>
        <p:grpSp>
          <p:nvGrpSpPr>
            <p:cNvPr id="349" name="Group 348">
              <a:extLst>
                <a:ext uri="{FF2B5EF4-FFF2-40B4-BE49-F238E27FC236}">
                  <a16:creationId xmlns:a16="http://schemas.microsoft.com/office/drawing/2014/main" id="{C9C8758A-0A7C-4B2E-B005-A1BC6877B44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0" name="Straight Arrow Connector 349">
                <a:extLst>
                  <a:ext uri="{FF2B5EF4-FFF2-40B4-BE49-F238E27FC236}">
                    <a16:creationId xmlns:a16="http://schemas.microsoft.com/office/drawing/2014/main" id="{94A95C04-DDAF-4FDB-AF70-8C4CBBB65C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C6EB73BC-BEF6-47A9-8BFE-4863FE58A2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E737DC10-62FA-49BF-AE76-E3B2AA3E781C}"/>
              </a:ext>
            </a:extLst>
          </p:cNvPr>
          <p:cNvGrpSpPr/>
          <p:nvPr/>
        </p:nvGrpSpPr>
        <p:grpSpPr>
          <a:xfrm>
            <a:off x="2158468" y="3929045"/>
            <a:ext cx="607270" cy="200055"/>
            <a:chOff x="6410975" y="4940563"/>
            <a:chExt cx="607270" cy="200055"/>
          </a:xfrm>
        </p:grpSpPr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7A53012E-4163-4CF2-A7B1-86AEA0F7BAF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0x00a0</a:t>
              </a:r>
            </a:p>
          </p:txBody>
        </p:sp>
        <p:grpSp>
          <p:nvGrpSpPr>
            <p:cNvPr id="361" name="Group 360">
              <a:extLst>
                <a:ext uri="{FF2B5EF4-FFF2-40B4-BE49-F238E27FC236}">
                  <a16:creationId xmlns:a16="http://schemas.microsoft.com/office/drawing/2014/main" id="{A66F74E6-1AF5-4672-9C46-24E050866A27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63" name="Straight Arrow Connector 362">
                <a:extLst>
                  <a:ext uri="{FF2B5EF4-FFF2-40B4-BE49-F238E27FC236}">
                    <a16:creationId xmlns:a16="http://schemas.microsoft.com/office/drawing/2014/main" id="{48829A3A-2861-42A8-93AF-2865EB2CE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>
                <a:extLst>
                  <a:ext uri="{FF2B5EF4-FFF2-40B4-BE49-F238E27FC236}">
                    <a16:creationId xmlns:a16="http://schemas.microsoft.com/office/drawing/2014/main" id="{B4C1D321-97F4-4459-839D-CA35A17E2F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5" name="Rectangle 364">
            <a:extLst>
              <a:ext uri="{FF2B5EF4-FFF2-40B4-BE49-F238E27FC236}">
                <a16:creationId xmlns:a16="http://schemas.microsoft.com/office/drawing/2014/main" id="{7DDD605F-B9AD-4EBF-A65F-9ABE88EC2E07}"/>
              </a:ext>
            </a:extLst>
          </p:cNvPr>
          <p:cNvSpPr/>
          <p:nvPr/>
        </p:nvSpPr>
        <p:spPr>
          <a:xfrm>
            <a:off x="2142982" y="412507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AD34393C-6FB1-411C-B998-C0236EB04B2F}"/>
              </a:ext>
            </a:extLst>
          </p:cNvPr>
          <p:cNvSpPr txBox="1"/>
          <p:nvPr/>
        </p:nvSpPr>
        <p:spPr>
          <a:xfrm>
            <a:off x="7282391" y="410282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3EC67737-C120-4D97-BF33-9791DD814DC5}"/>
              </a:ext>
            </a:extLst>
          </p:cNvPr>
          <p:cNvSpPr txBox="1"/>
          <p:nvPr/>
        </p:nvSpPr>
        <p:spPr>
          <a:xfrm>
            <a:off x="7979174" y="412231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8E396CDF-5A45-4B83-B2A6-A9BC81CDCAAC}"/>
              </a:ext>
            </a:extLst>
          </p:cNvPr>
          <p:cNvSpPr txBox="1"/>
          <p:nvPr/>
        </p:nvSpPr>
        <p:spPr>
          <a:xfrm>
            <a:off x="6662156" y="410743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E2CD6BB3-9C9B-4905-8A8E-8667208657D9}"/>
              </a:ext>
            </a:extLst>
          </p:cNvPr>
          <p:cNvSpPr txBox="1"/>
          <p:nvPr/>
        </p:nvSpPr>
        <p:spPr>
          <a:xfrm>
            <a:off x="4473974" y="409183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D7AAE7C0-AE63-46C5-823B-BCAC4BB9797F}"/>
              </a:ext>
            </a:extLst>
          </p:cNvPr>
          <p:cNvSpPr txBox="1"/>
          <p:nvPr/>
        </p:nvSpPr>
        <p:spPr>
          <a:xfrm>
            <a:off x="3775382" y="4176631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55811DCB-BBC3-43CF-AC28-8AD4F3A1DD03}"/>
              </a:ext>
            </a:extLst>
          </p:cNvPr>
          <p:cNvSpPr txBox="1"/>
          <p:nvPr/>
        </p:nvSpPr>
        <p:spPr>
          <a:xfrm>
            <a:off x="762494" y="6148391"/>
            <a:ext cx="130394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1" dirty="0" err="1"/>
              <a:t>addq</a:t>
            </a:r>
            <a:r>
              <a:rPr lang="en-US" sz="1600" b="1" dirty="0"/>
              <a:t> $16, %</a:t>
            </a:r>
            <a:r>
              <a:rPr lang="en-US" sz="1600" b="1" dirty="0" err="1"/>
              <a:t>rsp</a:t>
            </a:r>
            <a:endParaRPr lang="en-US" sz="1600" b="1" dirty="0"/>
          </a:p>
        </p:txBody>
      </p:sp>
      <p:sp>
        <p:nvSpPr>
          <p:cNvPr id="374" name="Arrow: Down 373">
            <a:extLst>
              <a:ext uri="{FF2B5EF4-FFF2-40B4-BE49-F238E27FC236}">
                <a16:creationId xmlns:a16="http://schemas.microsoft.com/office/drawing/2014/main" id="{0171A651-FEF1-4635-AE4B-411B3969D201}"/>
              </a:ext>
            </a:extLst>
          </p:cNvPr>
          <p:cNvSpPr/>
          <p:nvPr/>
        </p:nvSpPr>
        <p:spPr>
          <a:xfrm>
            <a:off x="6395873" y="377436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420A4D5B-2BF1-4C55-A0A5-A6135D591E28}"/>
              </a:ext>
            </a:extLst>
          </p:cNvPr>
          <p:cNvSpPr txBox="1"/>
          <p:nvPr/>
        </p:nvSpPr>
        <p:spPr>
          <a:xfrm>
            <a:off x="6319954" y="3420725"/>
            <a:ext cx="3091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BA4F69F0-EE3D-43EE-804C-FD2C9A2C09D6}"/>
              </a:ext>
            </a:extLst>
          </p:cNvPr>
          <p:cNvSpPr txBox="1"/>
          <p:nvPr/>
        </p:nvSpPr>
        <p:spPr>
          <a:xfrm>
            <a:off x="6242635" y="3584140"/>
            <a:ext cx="46006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0x00a8</a:t>
            </a:r>
          </a:p>
        </p:txBody>
      </p:sp>
    </p:spTree>
    <p:extLst>
      <p:ext uri="{BB962C8B-B14F-4D97-AF65-F5344CB8AC3E}">
        <p14:creationId xmlns:p14="http://schemas.microsoft.com/office/powerpoint/2010/main" val="14772937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119253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Done For Today!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31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3FD3C1-9599-45B6-BE9A-5C168E45C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We’ve basically got the required quads done!</a:t>
            </a:r>
          </a:p>
          <a:p>
            <a:pPr lvl="1"/>
            <a:r>
              <a:rPr lang="en-US" dirty="0"/>
              <a:t>Next, we’ll look at “advanced” features (some of which we won’t need for the projects)</a:t>
            </a:r>
          </a:p>
          <a:p>
            <a:pPr lvl="2"/>
            <a:r>
              <a:rPr lang="en-US" dirty="0"/>
              <a:t>Classes/structs</a:t>
            </a:r>
          </a:p>
          <a:p>
            <a:pPr lvl="2"/>
            <a:r>
              <a:rPr lang="en-US" dirty="0"/>
              <a:t>Pointers</a:t>
            </a:r>
          </a:p>
          <a:p>
            <a:pPr lvl="2"/>
            <a:r>
              <a:rPr lang="en-US" dirty="0"/>
              <a:t>Arrays</a:t>
            </a:r>
          </a:p>
          <a:p>
            <a:pPr lvl="2"/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10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198725"/>
            <a:ext cx="7886700" cy="559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In depth 3ac -&gt; x64 statement translation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D8733D-D1C1-9861-05F2-85113E381E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575" y="2185987"/>
            <a:ext cx="6800850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50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Statement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From Quads to Assembly</a:t>
            </a:r>
          </a:p>
          <a:p>
            <a:r>
              <a:rPr lang="en-US" dirty="0"/>
              <a:t>Approach Overview</a:t>
            </a:r>
          </a:p>
          <a:p>
            <a:r>
              <a:rPr lang="en-US" dirty="0"/>
              <a:t>Planning out memory</a:t>
            </a:r>
          </a:p>
          <a:p>
            <a:r>
              <a:rPr lang="en-US" dirty="0"/>
              <a:t>Writing out x64</a:t>
            </a:r>
          </a:p>
          <a:p>
            <a:pPr marL="0" indent="0">
              <a:buNone/>
            </a:pPr>
            <a:r>
              <a:rPr lang="en-US" b="1" dirty="0"/>
              <a:t>Handled Some Basic Quads</a:t>
            </a:r>
          </a:p>
          <a:p>
            <a:r>
              <a:rPr lang="en-US" dirty="0"/>
              <a:t>Assignments</a:t>
            </a:r>
          </a:p>
          <a:p>
            <a:r>
              <a:rPr lang="en-US" dirty="0"/>
              <a:t>Binary ops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62291-B803-33BB-DA05-B70DF6F722DB}"/>
              </a:ext>
            </a:extLst>
          </p:cNvPr>
          <p:cNvSpPr txBox="1"/>
          <p:nvPr/>
        </p:nvSpPr>
        <p:spPr>
          <a:xfrm>
            <a:off x="8449808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1253BE-D2EF-1425-03D6-82E893A287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3875138"/>
            <a:ext cx="2746976" cy="203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500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6113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Generating Code for Quads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 – Statement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8C0E8EAD-8AE9-499A-BA90-E5FFF69FE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/>
          </a:p>
        </p:txBody>
      </p:sp>
      <p:pic>
        <p:nvPicPr>
          <p:cNvPr id="31" name="Picture 30" descr="Image result for in progress">
            <a:extLst>
              <a:ext uri="{FF2B5EF4-FFF2-40B4-BE49-F238E27FC236}">
                <a16:creationId xmlns:a16="http://schemas.microsoft.com/office/drawing/2014/main" id="{038F995E-6CAE-45B3-BA0D-5ABF14D368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66442" y="135132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1" descr="Image result for in progress">
            <a:extLst>
              <a:ext uri="{FF2B5EF4-FFF2-40B4-BE49-F238E27FC236}">
                <a16:creationId xmlns:a16="http://schemas.microsoft.com/office/drawing/2014/main" id="{504F24E9-3874-4391-A0C0-F88D7DCBDF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66442" y="16834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 descr="Image result for in progress">
            <a:extLst>
              <a:ext uri="{FF2B5EF4-FFF2-40B4-BE49-F238E27FC236}">
                <a16:creationId xmlns:a16="http://schemas.microsoft.com/office/drawing/2014/main" id="{14391149-3CB6-4275-A6AB-4C5EB37B97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66442" y="2052834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7" descr="Image result for in progress">
            <a:extLst>
              <a:ext uri="{FF2B5EF4-FFF2-40B4-BE49-F238E27FC236}">
                <a16:creationId xmlns:a16="http://schemas.microsoft.com/office/drawing/2014/main" id="{5E91C396-15B3-439D-928B-DEA60B24F1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66442" y="242251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8" descr="Image result for in progress">
            <a:extLst>
              <a:ext uri="{FF2B5EF4-FFF2-40B4-BE49-F238E27FC236}">
                <a16:creationId xmlns:a16="http://schemas.microsoft.com/office/drawing/2014/main" id="{F935120D-8431-4AFD-9B46-09219B7199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66442" y="277326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FC03E2B2-E797-46D2-8B46-4B5597A12EC5}"/>
              </a:ext>
            </a:extLst>
          </p:cNvPr>
          <p:cNvSpPr txBox="1"/>
          <p:nvPr/>
        </p:nvSpPr>
        <p:spPr>
          <a:xfrm>
            <a:off x="2030095" y="2034348"/>
            <a:ext cx="1312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call &lt;name&gt;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43AA033-0CDF-4CB1-85EA-8DD0664963EB}"/>
              </a:ext>
            </a:extLst>
          </p:cNvPr>
          <p:cNvSpPr txBox="1"/>
          <p:nvPr/>
        </p:nvSpPr>
        <p:spPr>
          <a:xfrm>
            <a:off x="2030096" y="4802881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setin</a:t>
            </a:r>
            <a:r>
              <a:rPr lang="en-US" dirty="0"/>
              <a:t> &lt;int&gt; &lt;operand&gt;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3F66952-5C21-40EB-851C-F46FBDD3B5B9}"/>
              </a:ext>
            </a:extLst>
          </p:cNvPr>
          <p:cNvSpPr txBox="1"/>
          <p:nvPr/>
        </p:nvSpPr>
        <p:spPr>
          <a:xfrm>
            <a:off x="2030096" y="5504395"/>
            <a:ext cx="2339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setret</a:t>
            </a:r>
            <a:r>
              <a:rPr lang="en-US" dirty="0"/>
              <a:t> &lt;int&gt; &lt;operand&gt;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2BD5F1E-2DDB-4AAF-8501-DA87AF85D580}"/>
              </a:ext>
            </a:extLst>
          </p:cNvPr>
          <p:cNvSpPr txBox="1"/>
          <p:nvPr/>
        </p:nvSpPr>
        <p:spPr>
          <a:xfrm>
            <a:off x="2030095" y="5855157"/>
            <a:ext cx="2430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getret</a:t>
            </a:r>
            <a:r>
              <a:rPr lang="en-US" dirty="0"/>
              <a:t> &lt;int&gt; &lt;operand&gt;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E095D69-5DAE-444C-AA07-B1C60723BE73}"/>
              </a:ext>
            </a:extLst>
          </p:cNvPr>
          <p:cNvSpPr txBox="1"/>
          <p:nvPr/>
        </p:nvSpPr>
        <p:spPr>
          <a:xfrm>
            <a:off x="2030096" y="5153638"/>
            <a:ext cx="2316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getin</a:t>
            </a:r>
            <a:r>
              <a:rPr lang="en-US" dirty="0"/>
              <a:t> &lt;int&gt; &lt;operand&gt;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34EB44F-E6CA-4DA2-8374-78444F30D60B}"/>
              </a:ext>
            </a:extLst>
          </p:cNvPr>
          <p:cNvSpPr txBox="1"/>
          <p:nvPr/>
        </p:nvSpPr>
        <p:spPr>
          <a:xfrm>
            <a:off x="2030096" y="1322309"/>
            <a:ext cx="139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enter &lt;proc&gt;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B387E50-55AB-4590-B222-0AB0D6C54C83}"/>
              </a:ext>
            </a:extLst>
          </p:cNvPr>
          <p:cNvSpPr txBox="1"/>
          <p:nvPr/>
        </p:nvSpPr>
        <p:spPr>
          <a:xfrm>
            <a:off x="2030096" y="1673066"/>
            <a:ext cx="1378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leave &lt;proc&gt;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9356AFB-587D-488C-9143-824E556BDE2F}"/>
              </a:ext>
            </a:extLst>
          </p:cNvPr>
          <p:cNvSpPr txBox="1"/>
          <p:nvPr/>
        </p:nvSpPr>
        <p:spPr>
          <a:xfrm>
            <a:off x="2030095" y="3804362"/>
            <a:ext cx="2036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ifz</a:t>
            </a:r>
            <a:r>
              <a:rPr lang="en-US" dirty="0"/>
              <a:t> &lt;</a:t>
            </a:r>
            <a:r>
              <a:rPr lang="en-US" dirty="0" err="1"/>
              <a:t>opd</a:t>
            </a:r>
            <a:r>
              <a:rPr lang="en-US" dirty="0"/>
              <a:t>&gt; </a:t>
            </a:r>
            <a:r>
              <a:rPr lang="en-US" dirty="0" err="1"/>
              <a:t>goto</a:t>
            </a:r>
            <a:r>
              <a:rPr lang="en-US" dirty="0"/>
              <a:t> &lt;</a:t>
            </a:r>
            <a:r>
              <a:rPr lang="en-US" dirty="0" err="1"/>
              <a:t>lbl</a:t>
            </a:r>
            <a:r>
              <a:rPr lang="en-US" dirty="0"/>
              <a:t>&gt;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441AF16-2DAA-4D84-9D54-B2F6430C73AD}"/>
              </a:ext>
            </a:extLst>
          </p:cNvPr>
          <p:cNvSpPr txBox="1"/>
          <p:nvPr/>
        </p:nvSpPr>
        <p:spPr>
          <a:xfrm>
            <a:off x="2030096" y="4155119"/>
            <a:ext cx="814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goto</a:t>
            </a:r>
            <a:r>
              <a:rPr lang="en-US" dirty="0"/>
              <a:t> Li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3DBB8AE-EDE0-4CCB-AB2F-E8168D5B6BC8}"/>
              </a:ext>
            </a:extLst>
          </p:cNvPr>
          <p:cNvSpPr txBox="1"/>
          <p:nvPr/>
        </p:nvSpPr>
        <p:spPr>
          <a:xfrm>
            <a:off x="2030095" y="3453605"/>
            <a:ext cx="153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lbl</a:t>
            </a:r>
            <a:r>
              <a:rPr lang="en-US" dirty="0"/>
              <a:t>&gt;: &lt;INSTR&gt;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94BC8C8-9A9E-44B8-8284-B1752C2C5CF4}"/>
              </a:ext>
            </a:extLst>
          </p:cNvPr>
          <p:cNvSpPr txBox="1"/>
          <p:nvPr/>
        </p:nvSpPr>
        <p:spPr>
          <a:xfrm>
            <a:off x="2030096" y="3083929"/>
            <a:ext cx="3139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opd</a:t>
            </a:r>
            <a:r>
              <a:rPr lang="en-US" dirty="0"/>
              <a:t>&gt; := &lt;</a:t>
            </a:r>
            <a:r>
              <a:rPr lang="en-US" dirty="0" err="1"/>
              <a:t>opd</a:t>
            </a:r>
            <a:r>
              <a:rPr lang="en-US" dirty="0"/>
              <a:t>&gt;  &lt;</a:t>
            </a:r>
            <a:r>
              <a:rPr lang="en-US" dirty="0" err="1"/>
              <a:t>opr</a:t>
            </a:r>
            <a:r>
              <a:rPr lang="en-US" dirty="0"/>
              <a:t>&gt; 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59B283-C5EC-4AA8-B6ED-B8A56D4FFAB3}"/>
              </a:ext>
            </a:extLst>
          </p:cNvPr>
          <p:cNvSpPr txBox="1"/>
          <p:nvPr/>
        </p:nvSpPr>
        <p:spPr>
          <a:xfrm>
            <a:off x="2030095" y="2733172"/>
            <a:ext cx="2374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opd</a:t>
            </a:r>
            <a:r>
              <a:rPr lang="en-US" dirty="0"/>
              <a:t>&gt; :=  &lt;</a:t>
            </a:r>
            <a:r>
              <a:rPr lang="en-US" dirty="0" err="1"/>
              <a:t>opr</a:t>
            </a:r>
            <a:r>
              <a:rPr lang="en-US" dirty="0"/>
              <a:t>&gt; 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1E98A98-0B35-4CD3-970A-3EF25F8CDCBF}"/>
              </a:ext>
            </a:extLst>
          </p:cNvPr>
          <p:cNvSpPr txBox="1"/>
          <p:nvPr/>
        </p:nvSpPr>
        <p:spPr>
          <a:xfrm>
            <a:off x="2030095" y="2382415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opd</a:t>
            </a:r>
            <a:r>
              <a:rPr lang="en-US" dirty="0"/>
              <a:t>&gt; :=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4729914-9F52-4241-85E5-27E923146F3D}"/>
              </a:ext>
            </a:extLst>
          </p:cNvPr>
          <p:cNvSpPr txBox="1"/>
          <p:nvPr/>
        </p:nvSpPr>
        <p:spPr>
          <a:xfrm>
            <a:off x="2052840" y="4505876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nop</a:t>
            </a:r>
            <a:endParaRPr lang="en-US" dirty="0"/>
          </a:p>
        </p:txBody>
      </p:sp>
      <p:pic>
        <p:nvPicPr>
          <p:cNvPr id="2" name="Picture 1" descr="Image result for in progress">
            <a:extLst>
              <a:ext uri="{FF2B5EF4-FFF2-40B4-BE49-F238E27FC236}">
                <a16:creationId xmlns:a16="http://schemas.microsoft.com/office/drawing/2014/main" id="{8731DE04-A6AA-C9DA-3362-7A614C1B82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66442" y="316379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9684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Statement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4F75836-A8ED-40B2-AE2B-DC3EB3DA8171}"/>
              </a:ext>
            </a:extLst>
          </p:cNvPr>
          <p:cNvSpPr/>
          <p:nvPr/>
        </p:nvSpPr>
        <p:spPr>
          <a:xfrm>
            <a:off x="6889383" y="1393926"/>
            <a:ext cx="3666565" cy="23370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You Should Know</a:t>
            </a:r>
          </a:p>
          <a:p>
            <a:pPr algn="ctr"/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set up/break down an activation record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basic formula for turning most quads into x64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5DBF357D-AEDC-1040-F0EE-8DD2A772A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From Quads to Assembly</a:t>
            </a:r>
          </a:p>
          <a:p>
            <a:r>
              <a:rPr lang="en-US" dirty="0"/>
              <a:t>Approach Overview</a:t>
            </a:r>
          </a:p>
          <a:p>
            <a:r>
              <a:rPr lang="en-US" dirty="0"/>
              <a:t>Planning out memory</a:t>
            </a:r>
          </a:p>
          <a:p>
            <a:r>
              <a:rPr lang="en-US" dirty="0"/>
              <a:t>Writing out x64</a:t>
            </a:r>
          </a:p>
          <a:p>
            <a:pPr marL="0" indent="0">
              <a:buNone/>
            </a:pPr>
            <a:r>
              <a:rPr lang="en-US" b="1" dirty="0"/>
              <a:t>Handled Some Basic Quads</a:t>
            </a:r>
          </a:p>
          <a:p>
            <a:r>
              <a:rPr lang="en-US" dirty="0"/>
              <a:t>Assignments</a:t>
            </a:r>
          </a:p>
          <a:p>
            <a:r>
              <a:rPr lang="en-US" dirty="0"/>
              <a:t>Binary ops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5B7C7F-353E-C521-A400-3968F049717E}"/>
              </a:ext>
            </a:extLst>
          </p:cNvPr>
          <p:cNvSpPr txBox="1"/>
          <p:nvPr/>
        </p:nvSpPr>
        <p:spPr>
          <a:xfrm>
            <a:off x="8449808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B1A4F0C-CC4A-C19E-688A-244425EFA6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3875138"/>
            <a:ext cx="2746976" cy="203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4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jumps</a:t>
            </a:r>
          </a:p>
          <a:p>
            <a:r>
              <a:rPr lang="en-US" dirty="0"/>
              <a:t>Conditionals</a:t>
            </a:r>
          </a:p>
          <a:p>
            <a:r>
              <a:rPr lang="en-US" dirty="0" err="1"/>
              <a:t>Unconditionals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1D63F52-78F9-5772-1A94-00412FC56B51}"/>
              </a:ext>
            </a:extLst>
          </p:cNvPr>
          <p:cNvSpPr/>
          <p:nvPr/>
        </p:nvSpPr>
        <p:spPr>
          <a:xfrm>
            <a:off x="2084576" y="1699469"/>
            <a:ext cx="3152442" cy="1478551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10451-5268-7B74-DB85-3674875151FA}"/>
              </a:ext>
            </a:extLst>
          </p:cNvPr>
          <p:cNvSpPr txBox="1"/>
          <p:nvPr/>
        </p:nvSpPr>
        <p:spPr>
          <a:xfrm>
            <a:off x="8449808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CCFE40-54AF-71EE-07BB-94FF966050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038" y="3875138"/>
            <a:ext cx="2746976" cy="203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52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6113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Generating Code for Quads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Handling Jumps (Unconditional)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8C0E8EAD-8AE9-499A-BA90-E5FFF69FE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E563CDD-956D-8BBA-E172-7E8C8A8B801E}"/>
              </a:ext>
            </a:extLst>
          </p:cNvPr>
          <p:cNvSpPr/>
          <p:nvPr/>
        </p:nvSpPr>
        <p:spPr>
          <a:xfrm>
            <a:off x="882664" y="3468056"/>
            <a:ext cx="2934796" cy="105874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CBFF4B-DAD9-F026-6DB1-70C4089F7763}"/>
              </a:ext>
            </a:extLst>
          </p:cNvPr>
          <p:cNvSpPr txBox="1"/>
          <p:nvPr/>
        </p:nvSpPr>
        <p:spPr>
          <a:xfrm>
            <a:off x="7085003" y="2125001"/>
            <a:ext cx="228299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3AC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LBL_1: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LBL_2: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LBL_1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5879ED-9D70-C033-DBDF-3958B0111BB3}"/>
              </a:ext>
            </a:extLst>
          </p:cNvPr>
          <p:cNvSpPr txBox="1"/>
          <p:nvPr/>
        </p:nvSpPr>
        <p:spPr>
          <a:xfrm>
            <a:off x="7085003" y="3999356"/>
            <a:ext cx="215956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LBL_1: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LBL_2: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LBL_1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70EBD5-F23E-72CD-226E-CCD67BDB047D}"/>
              </a:ext>
            </a:extLst>
          </p:cNvPr>
          <p:cNvSpPr txBox="1"/>
          <p:nvPr/>
        </p:nvSpPr>
        <p:spPr>
          <a:xfrm>
            <a:off x="904681" y="2034348"/>
            <a:ext cx="1183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call &lt;name&gt;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EE6236-004A-C8A7-0993-CA80A06D63AD}"/>
              </a:ext>
            </a:extLst>
          </p:cNvPr>
          <p:cNvSpPr txBox="1"/>
          <p:nvPr/>
        </p:nvSpPr>
        <p:spPr>
          <a:xfrm>
            <a:off x="904682" y="4802881"/>
            <a:ext cx="2059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8BA23A-E02E-A56A-CA3F-000037E0C7F9}"/>
              </a:ext>
            </a:extLst>
          </p:cNvPr>
          <p:cNvSpPr txBox="1"/>
          <p:nvPr/>
        </p:nvSpPr>
        <p:spPr>
          <a:xfrm>
            <a:off x="904682" y="5504395"/>
            <a:ext cx="2098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1270DE-1FAF-0308-765A-0157CBA16490}"/>
              </a:ext>
            </a:extLst>
          </p:cNvPr>
          <p:cNvSpPr txBox="1"/>
          <p:nvPr/>
        </p:nvSpPr>
        <p:spPr>
          <a:xfrm>
            <a:off x="904681" y="5855157"/>
            <a:ext cx="2113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getret</a:t>
            </a:r>
            <a:r>
              <a:rPr lang="en-US" sz="1600" dirty="0"/>
              <a:t> &lt;int&gt; &lt;operand&gt;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C7F17C-9DB9-464D-ED3C-CA188AA4B71F}"/>
              </a:ext>
            </a:extLst>
          </p:cNvPr>
          <p:cNvSpPr txBox="1"/>
          <p:nvPr/>
        </p:nvSpPr>
        <p:spPr>
          <a:xfrm>
            <a:off x="904682" y="5153638"/>
            <a:ext cx="207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getin</a:t>
            </a:r>
            <a:r>
              <a:rPr lang="en-US" sz="1600" dirty="0"/>
              <a:t> &lt;int&gt; &lt;operand&gt;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AC6C3A-2023-4EB6-DDD8-4FBE8BC2B9F8}"/>
              </a:ext>
            </a:extLst>
          </p:cNvPr>
          <p:cNvSpPr txBox="1"/>
          <p:nvPr/>
        </p:nvSpPr>
        <p:spPr>
          <a:xfrm>
            <a:off x="904682" y="1322309"/>
            <a:ext cx="1257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&lt;proc&gt;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C07D81-5B97-9525-294A-CDBFEC5DCD65}"/>
              </a:ext>
            </a:extLst>
          </p:cNvPr>
          <p:cNvSpPr txBox="1"/>
          <p:nvPr/>
        </p:nvSpPr>
        <p:spPr>
          <a:xfrm>
            <a:off x="904682" y="1673066"/>
            <a:ext cx="1245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leave &lt;proc&gt;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D871D38-DFB5-0D0E-6F20-073CAD488107}"/>
              </a:ext>
            </a:extLst>
          </p:cNvPr>
          <p:cNvSpPr txBox="1"/>
          <p:nvPr/>
        </p:nvSpPr>
        <p:spPr>
          <a:xfrm>
            <a:off x="904681" y="4526796"/>
            <a:ext cx="1827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ifz</a:t>
            </a:r>
            <a:r>
              <a:rPr lang="en-US" sz="1600" dirty="0"/>
              <a:t> &lt;</a:t>
            </a:r>
            <a:r>
              <a:rPr lang="en-US" sz="1600" dirty="0" err="1"/>
              <a:t>opd</a:t>
            </a:r>
            <a:r>
              <a:rPr lang="en-US" sz="1600" dirty="0"/>
              <a:t>&gt; </a:t>
            </a:r>
            <a:r>
              <a:rPr lang="en-US" sz="1600" dirty="0" err="1"/>
              <a:t>goto</a:t>
            </a:r>
            <a:r>
              <a:rPr lang="en-US" sz="1600" dirty="0"/>
              <a:t> &lt;</a:t>
            </a:r>
            <a:r>
              <a:rPr lang="en-US" sz="1600" dirty="0" err="1"/>
              <a:t>lbl</a:t>
            </a:r>
            <a:r>
              <a:rPr lang="en-US" sz="1600" dirty="0"/>
              <a:t>&gt;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18A04B-5C0B-0316-9053-FBF0A2D84279}"/>
              </a:ext>
            </a:extLst>
          </p:cNvPr>
          <p:cNvSpPr txBox="1"/>
          <p:nvPr/>
        </p:nvSpPr>
        <p:spPr>
          <a:xfrm>
            <a:off x="904682" y="3803292"/>
            <a:ext cx="743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goto</a:t>
            </a:r>
            <a:r>
              <a:rPr lang="en-US" sz="1600" dirty="0"/>
              <a:t> Li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652D5CC-535B-C062-6D16-B6548B091199}"/>
              </a:ext>
            </a:extLst>
          </p:cNvPr>
          <p:cNvSpPr txBox="1"/>
          <p:nvPr/>
        </p:nvSpPr>
        <p:spPr>
          <a:xfrm>
            <a:off x="904681" y="3472655"/>
            <a:ext cx="1385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lbl</a:t>
            </a:r>
            <a:r>
              <a:rPr lang="en-US" sz="1600" dirty="0"/>
              <a:t>&gt;: &lt;INSTR&gt;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CE35FE6-AC54-C950-234C-B31A7C8CC3B0}"/>
              </a:ext>
            </a:extLst>
          </p:cNvPr>
          <p:cNvSpPr txBox="1"/>
          <p:nvPr/>
        </p:nvSpPr>
        <p:spPr>
          <a:xfrm>
            <a:off x="904682" y="3102979"/>
            <a:ext cx="2701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06CE103-3815-4C74-0C15-4575C85BE587}"/>
              </a:ext>
            </a:extLst>
          </p:cNvPr>
          <p:cNvSpPr txBox="1"/>
          <p:nvPr/>
        </p:nvSpPr>
        <p:spPr>
          <a:xfrm>
            <a:off x="904681" y="2752222"/>
            <a:ext cx="2125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 &lt;</a:t>
            </a:r>
            <a:r>
              <a:rPr lang="en-US" sz="1600" dirty="0" err="1"/>
              <a:t>opr</a:t>
            </a:r>
            <a:r>
              <a:rPr lang="en-US" sz="1600" dirty="0"/>
              <a:t>&gt; 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9C8D355-7244-285D-C549-3A4C35204F91}"/>
              </a:ext>
            </a:extLst>
          </p:cNvPr>
          <p:cNvSpPr txBox="1"/>
          <p:nvPr/>
        </p:nvSpPr>
        <p:spPr>
          <a:xfrm>
            <a:off x="904681" y="2401465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 err="1"/>
              <a:t>opd</a:t>
            </a:r>
            <a:r>
              <a:rPr lang="en-US" sz="1600" dirty="0"/>
              <a:t>&gt; := &lt;</a:t>
            </a:r>
            <a:r>
              <a:rPr lang="en-US" sz="1600" dirty="0" err="1"/>
              <a:t>opd</a:t>
            </a:r>
            <a:r>
              <a:rPr lang="en-US" sz="1600" dirty="0"/>
              <a:t>&gt;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ABA72C-E43D-7B0F-73FA-BA4647EA2074}"/>
              </a:ext>
            </a:extLst>
          </p:cNvPr>
          <p:cNvSpPr txBox="1"/>
          <p:nvPr/>
        </p:nvSpPr>
        <p:spPr>
          <a:xfrm>
            <a:off x="927426" y="4154049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nop</a:t>
            </a:r>
            <a:endParaRPr lang="en-US" sz="1600" dirty="0"/>
          </a:p>
        </p:txBody>
      </p:sp>
      <p:pic>
        <p:nvPicPr>
          <p:cNvPr id="36" name="Picture 35" descr="Image result for in progress">
            <a:extLst>
              <a:ext uri="{FF2B5EF4-FFF2-40B4-BE49-F238E27FC236}">
                <a16:creationId xmlns:a16="http://schemas.microsoft.com/office/drawing/2014/main" id="{25F67407-7643-6C53-C553-19F6ABC83A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3449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 descr="Image result for in progress">
            <a:extLst>
              <a:ext uri="{FF2B5EF4-FFF2-40B4-BE49-F238E27FC236}">
                <a16:creationId xmlns:a16="http://schemas.microsoft.com/office/drawing/2014/main" id="{50706960-DB57-94C2-6F4A-AD49FA8131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167703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Image result for in progress">
            <a:extLst>
              <a:ext uri="{FF2B5EF4-FFF2-40B4-BE49-F238E27FC236}">
                <a16:creationId xmlns:a16="http://schemas.microsoft.com/office/drawing/2014/main" id="{066589A7-DA57-7C94-6153-B110D71A77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04644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 descr="Image result for in progress">
            <a:extLst>
              <a:ext uri="{FF2B5EF4-FFF2-40B4-BE49-F238E27FC236}">
                <a16:creationId xmlns:a16="http://schemas.microsoft.com/office/drawing/2014/main" id="{76B6DC88-2631-2393-5B0D-58AAB5CAED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41611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1" descr="Image result for in progress">
            <a:extLst>
              <a:ext uri="{FF2B5EF4-FFF2-40B4-BE49-F238E27FC236}">
                <a16:creationId xmlns:a16="http://schemas.microsoft.com/office/drawing/2014/main" id="{D35BF16D-FD8F-050E-381D-09F0EE9E08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276687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2" descr="Image result for in progress">
            <a:extLst>
              <a:ext uri="{FF2B5EF4-FFF2-40B4-BE49-F238E27FC236}">
                <a16:creationId xmlns:a16="http://schemas.microsoft.com/office/drawing/2014/main" id="{6E2BC68A-FF64-297A-5FAD-91D4E9B6AC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641028" y="3138348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99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4225</TotalTime>
  <Words>3119</Words>
  <Application>Microsoft Office PowerPoint</Application>
  <PresentationFormat>Widescreen</PresentationFormat>
  <Paragraphs>739</Paragraphs>
  <Slides>31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Courier New</vt:lpstr>
      <vt:lpstr>Garamond</vt:lpstr>
      <vt:lpstr>Office Theme</vt:lpstr>
      <vt:lpstr>Check-in 28 Review: Statement Code Generation</vt:lpstr>
      <vt:lpstr>Check-in 28 Solution Review: Statement Code Generation</vt:lpstr>
      <vt:lpstr>Function Codegen</vt:lpstr>
      <vt:lpstr>Announcements Administrivia</vt:lpstr>
      <vt:lpstr>Last Time Review: Statement Codegen</vt:lpstr>
      <vt:lpstr>Generating Code for Quads Review – Statement Code Generation</vt:lpstr>
      <vt:lpstr>Last Time Statement Codegen</vt:lpstr>
      <vt:lpstr>This Time Function Codegen</vt:lpstr>
      <vt:lpstr>Generating Code for Quads Handling Jumps (Unconditional)</vt:lpstr>
      <vt:lpstr>Generating Code for Quads Handling Jumps (Conditional)</vt:lpstr>
      <vt:lpstr>Generating Code for Quads Handling Jumps (Conditional)</vt:lpstr>
      <vt:lpstr>This Time Function Codegen</vt:lpstr>
      <vt:lpstr>Functions are an Illusion!  Function Codegen – Respecting Conventions</vt:lpstr>
      <vt:lpstr>Interoperability Conventions Function Codegen</vt:lpstr>
      <vt:lpstr>Application Binary Interfaces Function Codegen</vt:lpstr>
      <vt:lpstr>Application Binary Interfaces Function Codegen</vt:lpstr>
      <vt:lpstr>This Time Function Codegen</vt:lpstr>
      <vt:lpstr>This Time Function Codegen</vt:lpstr>
      <vt:lpstr>Returning Values and Accessing Return Values Function Codegen: setret / getret</vt:lpstr>
      <vt:lpstr>This Time Function Codegen</vt:lpstr>
      <vt:lpstr>Setting Arguments in Caller Function Codegen: setin</vt:lpstr>
      <vt:lpstr>This Time Function Codegen</vt:lpstr>
      <vt:lpstr>Using Arguments in Callee Function Codegen: getin</vt:lpstr>
      <vt:lpstr>Using Arguments in Callee Function Codegen: getin</vt:lpstr>
      <vt:lpstr>Using Arguments in Callee Function Codegen</vt:lpstr>
      <vt:lpstr>This Time Function Codegen</vt:lpstr>
      <vt:lpstr>This Time Function Codegen</vt:lpstr>
      <vt:lpstr>Argument Cleanup Parameters</vt:lpstr>
      <vt:lpstr>Argument Cleanup Finishing off ARs</vt:lpstr>
      <vt:lpstr>Argument Cleanup Finishing off ARs</vt:lpstr>
      <vt:lpstr>Done For Today! Function Code Generation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Davidson, Drew</dc:creator>
  <cp:lastModifiedBy>Davidson, Drew</cp:lastModifiedBy>
  <cp:revision>29</cp:revision>
  <dcterms:created xsi:type="dcterms:W3CDTF">2020-10-24T01:02:25Z</dcterms:created>
  <dcterms:modified xsi:type="dcterms:W3CDTF">2024-11-06T21:51:29Z</dcterms:modified>
</cp:coreProperties>
</file>